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7"/>
  </p:notesMasterIdLst>
  <p:sldIdLst>
    <p:sldId id="256" r:id="rId5"/>
    <p:sldId id="257" r:id="rId6"/>
    <p:sldId id="258" r:id="rId7"/>
    <p:sldId id="259" r:id="rId8"/>
    <p:sldId id="261" r:id="rId9"/>
    <p:sldId id="265" r:id="rId10"/>
    <p:sldId id="260" r:id="rId11"/>
    <p:sldId id="264" r:id="rId12"/>
    <p:sldId id="266" r:id="rId13"/>
    <p:sldId id="276" r:id="rId14"/>
    <p:sldId id="267" r:id="rId15"/>
    <p:sldId id="275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85AED"/>
    <a:srgbClr val="D848D1"/>
    <a:srgbClr val="8593A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718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6" d="100"/>
        <a:sy n="12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[Credit Card Purchase Trend Analysis - Copy.xlsx]Sheet2!PivotTable1</c:name>
    <c:fmtId val="16"/>
  </c:pivotSource>
  <c:chart>
    <c:autoTitleDeleted val="1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lineChart>
        <c:grouping val="standard"/>
        <c:varyColors val="0"/>
        <c:ser>
          <c:idx val="0"/>
          <c:order val="0"/>
          <c:tx>
            <c:strRef>
              <c:f>Sheet2!$B$3</c:f>
              <c:strCache>
                <c:ptCount val="1"/>
                <c:pt idx="0">
                  <c:v>Total</c:v>
                </c:pt>
              </c:strCache>
            </c:strRef>
          </c:tx>
          <c:spPr>
            <a:ln w="34925" cap="rnd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1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1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1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1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</c:spPr>
          </c:marker>
          <c:cat>
            <c:multiLvlStrRef>
              <c:f>Sheet2!$A$4:$A$26</c:f>
              <c:multiLvlStrCache>
                <c:ptCount val="20"/>
                <c:lvl>
                  <c:pt idx="0">
                    <c:v>Oct</c:v>
                  </c:pt>
                  <c:pt idx="1">
                    <c:v>Nov</c:v>
                  </c:pt>
                  <c:pt idx="2">
                    <c:v>Dec</c:v>
                  </c:pt>
                  <c:pt idx="3">
                    <c:v>Jan</c:v>
                  </c:pt>
                  <c:pt idx="4">
                    <c:v>Feb</c:v>
                  </c:pt>
                  <c:pt idx="5">
                    <c:v>Mar</c:v>
                  </c:pt>
                  <c:pt idx="6">
                    <c:v>Apr</c:v>
                  </c:pt>
                  <c:pt idx="7">
                    <c:v>May</c:v>
                  </c:pt>
                  <c:pt idx="8">
                    <c:v>Jun</c:v>
                  </c:pt>
                  <c:pt idx="9">
                    <c:v>Jul</c:v>
                  </c:pt>
                  <c:pt idx="10">
                    <c:v>Aug</c:v>
                  </c:pt>
                  <c:pt idx="11">
                    <c:v>Sep</c:v>
                  </c:pt>
                  <c:pt idx="12">
                    <c:v>Oct</c:v>
                  </c:pt>
                  <c:pt idx="13">
                    <c:v>Nov</c:v>
                  </c:pt>
                  <c:pt idx="14">
                    <c:v>Dec</c:v>
                  </c:pt>
                  <c:pt idx="15">
                    <c:v>Jan</c:v>
                  </c:pt>
                  <c:pt idx="16">
                    <c:v>Feb</c:v>
                  </c:pt>
                  <c:pt idx="17">
                    <c:v>Mar</c:v>
                  </c:pt>
                  <c:pt idx="18">
                    <c:v>Apr</c:v>
                  </c:pt>
                  <c:pt idx="19">
                    <c:v>May</c:v>
                  </c:pt>
                </c:lvl>
                <c:lvl>
                  <c:pt idx="0">
                    <c:v>2013</c:v>
                  </c:pt>
                  <c:pt idx="3">
                    <c:v>2014</c:v>
                  </c:pt>
                  <c:pt idx="15">
                    <c:v>2015</c:v>
                  </c:pt>
                </c:lvl>
              </c:multiLvlStrCache>
            </c:multiLvlStrRef>
          </c:cat>
          <c:val>
            <c:numRef>
              <c:f>Sheet2!$B$4:$B$26</c:f>
              <c:numCache>
                <c:formatCode>General</c:formatCode>
                <c:ptCount val="20"/>
                <c:pt idx="0">
                  <c:v>207360092</c:v>
                </c:pt>
                <c:pt idx="1">
                  <c:v>192015963</c:v>
                </c:pt>
                <c:pt idx="2">
                  <c:v>214267829</c:v>
                </c:pt>
                <c:pt idx="3">
                  <c:v>207650982</c:v>
                </c:pt>
                <c:pt idx="4">
                  <c:v>189220180</c:v>
                </c:pt>
                <c:pt idx="5">
                  <c:v>203233307</c:v>
                </c:pt>
                <c:pt idx="6">
                  <c:v>208284732</c:v>
                </c:pt>
                <c:pt idx="7">
                  <c:v>201762312</c:v>
                </c:pt>
                <c:pt idx="8">
                  <c:v>191321039</c:v>
                </c:pt>
                <c:pt idx="9">
                  <c:v>197981416</c:v>
                </c:pt>
                <c:pt idx="10">
                  <c:v>218453126</c:v>
                </c:pt>
                <c:pt idx="11">
                  <c:v>209561433</c:v>
                </c:pt>
                <c:pt idx="12">
                  <c:v>212485915</c:v>
                </c:pt>
                <c:pt idx="13">
                  <c:v>212092005</c:v>
                </c:pt>
                <c:pt idx="14">
                  <c:v>202667586</c:v>
                </c:pt>
                <c:pt idx="15">
                  <c:v>223558574</c:v>
                </c:pt>
                <c:pt idx="16">
                  <c:v>194292444</c:v>
                </c:pt>
                <c:pt idx="17">
                  <c:v>206821139</c:v>
                </c:pt>
                <c:pt idx="18">
                  <c:v>208110002</c:v>
                </c:pt>
                <c:pt idx="19">
                  <c:v>173693297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8E69-45A0-BB1C-78E9C9E232C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428888672"/>
        <c:axId val="428876536"/>
      </c:lineChart>
      <c:catAx>
        <c:axId val="4288886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8876536"/>
        <c:crosses val="autoZero"/>
        <c:auto val="1"/>
        <c:lblAlgn val="ctr"/>
        <c:lblOffset val="100"/>
        <c:noMultiLvlLbl val="0"/>
      </c:catAx>
      <c:valAx>
        <c:axId val="428876536"/>
        <c:scaling>
          <c:orientation val="minMax"/>
          <c:min val="140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₹&quot;\ #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28888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[Credit Card Purchase Trend Analysis - Copy.xlsx]Sheet4!PivotTable3</c:name>
    <c:fmtId val="4"/>
  </c:pivotSource>
  <c:chart>
    <c:autoTitleDeleted val="1"/>
    <c:pivotFmts>
      <c:pivotFmt>
        <c:idx val="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numFmt formatCode="General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numFmt formatCode="General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5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6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7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8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  <c:marker>
          <c:symbol val="none"/>
        </c:marker>
        <c:dLbl>
          <c:idx val="0"/>
          <c:numFmt formatCode="General" sourceLinked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0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0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1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2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3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  <c:pivotFmt>
        <c:idx val="14"/>
        <c:spPr>
          <a:solidFill>
            <a:schemeClr val="accent1"/>
          </a:solidFill>
          <a:ln w="25400">
            <a:solidFill>
              <a:schemeClr val="lt1"/>
            </a:solidFill>
          </a:ln>
          <a:effectLst/>
          <a:sp3d contourW="25400">
            <a:contourClr>
              <a:schemeClr val="lt1"/>
            </a:contourClr>
          </a:sp3d>
        </c:spPr>
      </c:pivotFmt>
    </c:pivotFmts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Sheet4!$B$3</c:f>
              <c:strCache>
                <c:ptCount val="1"/>
                <c:pt idx="0">
                  <c:v>Total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921A-4F3C-8DDA-99010BF616B1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921A-4F3C-8DDA-99010BF616B1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921A-4F3C-8DDA-99010BF616B1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7-921A-4F3C-8DDA-99010BF616B1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9-921A-4F3C-8DDA-99010BF616B1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B-921A-4F3C-8DDA-99010BF616B1}"/>
              </c:ext>
            </c:extLst>
          </c:dPt>
          <c:dLbls>
            <c:numFmt formatCode="General" sourceLinked="0"/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1" i="0" u="none" strike="noStrike" kern="1200" baseline="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Sheet4!$A$4:$A$10</c:f>
              <c:strCache>
                <c:ptCount val="6"/>
                <c:pt idx="0">
                  <c:v>Bills</c:v>
                </c:pt>
                <c:pt idx="1">
                  <c:v>Entertainment</c:v>
                </c:pt>
                <c:pt idx="2">
                  <c:v>Food</c:v>
                </c:pt>
                <c:pt idx="3">
                  <c:v>Fuel</c:v>
                </c:pt>
                <c:pt idx="4">
                  <c:v>Grocery</c:v>
                </c:pt>
                <c:pt idx="5">
                  <c:v>Travel</c:v>
                </c:pt>
              </c:strCache>
            </c:strRef>
          </c:cat>
          <c:val>
            <c:numRef>
              <c:f>Sheet4!$B$4:$B$10</c:f>
              <c:numCache>
                <c:formatCode>General</c:formatCode>
                <c:ptCount val="6"/>
                <c:pt idx="0">
                  <c:v>907072473</c:v>
                </c:pt>
                <c:pt idx="1">
                  <c:v>726437536</c:v>
                </c:pt>
                <c:pt idx="2">
                  <c:v>824724009</c:v>
                </c:pt>
                <c:pt idx="3">
                  <c:v>789135821</c:v>
                </c:pt>
                <c:pt idx="4">
                  <c:v>718207923</c:v>
                </c:pt>
                <c:pt idx="5">
                  <c:v>109255611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21A-4F3C-8DDA-99010BF616B1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55000" endA="300" endPos="45500" dir="5400000" sy="-100000" algn="bl" rotWithShape="0"/>
              </a:effectLst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[Credit Card Purchase Trend Analysis - Copy.xlsx]Sheet1!PivotTable1</c:name>
    <c:fmtId val="13"/>
  </c:pivotSource>
  <c:chart>
    <c:autoTitleDeleted val="1"/>
    <c:pivotFmts>
      <c:pivotFmt>
        <c:idx val="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2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31334208223972"/>
              <c:y val="2.263633712452610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5170669291338582"/>
              <c:y val="-2.305263925342665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5170669291338582"/>
              <c:y val="-2.305263925342665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31334208223972"/>
              <c:y val="2.263633712452610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9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0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1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-0.15170669291338582"/>
              <c:y val="-2.3052639253426654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2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dLbl>
          <c:idx val="0"/>
          <c:layout>
            <c:manualLayout>
              <c:x val="0.1231334208223972"/>
              <c:y val="2.2636337124526101E-2"/>
            </c:manualLayout>
          </c:layout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1000" b="1" i="0" u="none" strike="noStrike" kern="1200" baseline="0">
                  <a:solidFill>
                    <a:schemeClr val="bg1"/>
                  </a:solidFill>
                  <a:latin typeface="Bahnschrift Light" panose="020B0502040204020203" pitchFamily="34" charset="0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0"/>
          <c:showCatName val="1"/>
          <c:showSerName val="0"/>
          <c:showPercent val="1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3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bestFit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  <c:pivotFmt>
        <c:idx val="15"/>
        <c:spPr>
          <a:solidFill>
            <a:schemeClr val="accent1"/>
          </a:solidFill>
          <a:ln w="19050">
            <a:solidFill>
              <a:schemeClr val="lt1"/>
            </a:solidFill>
          </a:ln>
          <a:effectLst/>
        </c:spPr>
      </c:pivotFmt>
    </c:pivotFmts>
    <c:plotArea>
      <c:layout/>
      <c:pieChart>
        <c:varyColors val="1"/>
        <c:ser>
          <c:idx val="0"/>
          <c:order val="0"/>
          <c:tx>
            <c:strRef>
              <c:f>Sheet1!$B$3</c:f>
              <c:strCache>
                <c:ptCount val="1"/>
                <c:pt idx="0">
                  <c:v>Sum of Amount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0800000" scaled="1"/>
              <a:tileRect/>
            </a:gradFill>
          </c:spPr>
          <c:dPt>
            <c:idx val="0"/>
            <c:bubble3D val="0"/>
            <c:spPr>
              <a:solidFill>
                <a:srgbClr val="F85AE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5FE2-4725-9E5C-ABD457FAB87E}"/>
              </c:ext>
            </c:extLst>
          </c:dPt>
          <c:dPt>
            <c:idx val="1"/>
            <c:bubble3D val="0"/>
            <c:spPr>
              <a:solidFill>
                <a:srgbClr val="00B0F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5FE2-4725-9E5C-ABD457FAB87E}"/>
              </c:ext>
            </c:extLst>
          </c:dPt>
          <c:dLbls>
            <c:dLbl>
              <c:idx val="0"/>
              <c:layout>
                <c:manualLayout>
                  <c:x val="-0.15170669291338582"/>
                  <c:y val="-2.3052639253426654E-2"/>
                </c:manualLayout>
              </c:layout>
              <c:tx>
                <c:rich>
                  <a:bodyPr/>
                  <a:lstStyle/>
                  <a:p>
                    <a:fld id="{78A2AAAC-2CDC-4DD8-9901-BADF2B2D65EE}" type="CATEGORYNAME">
                      <a:rPr lang="en-US" smtClean="0"/>
                      <a:pPr/>
                      <a:t>[CATEGORY NAME]</a:t>
                    </a:fld>
                    <a:r>
                      <a:rPr lang="en-US" baseline="0" dirty="0"/>
                      <a:t>emale</a:t>
                    </a:r>
                  </a:p>
                  <a:p>
                    <a:fld id="{639FFE72-B2E3-4F63-AF1D-DE1D3AF6A3AD}" type="PERCENTAGE">
                      <a:rPr lang="en-US" baseline="0" smtClean="0"/>
                      <a:pPr/>
                      <a:t>[PERCENTAGE]</a:t>
                    </a:fld>
                    <a:endParaRPr lang="en-IN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5FE2-4725-9E5C-ABD457FAB87E}"/>
                </c:ext>
              </c:extLst>
            </c:dLbl>
            <c:dLbl>
              <c:idx val="1"/>
              <c:layout>
                <c:manualLayout>
                  <c:x val="0.1231334208223972"/>
                  <c:y val="2.2636337124526101E-2"/>
                </c:manualLayout>
              </c:layout>
              <c:tx>
                <c:rich>
                  <a:bodyPr/>
                  <a:lstStyle/>
                  <a:p>
                    <a:fld id="{0A6F3850-3EF4-4105-94B5-BCD32384FC8B}" type="CATEGORYNAME">
                      <a:rPr lang="en-US" smtClean="0"/>
                      <a:pPr/>
                      <a:t>[CATEGORY NAME]</a:t>
                    </a:fld>
                    <a:r>
                      <a:rPr lang="en-US" dirty="0"/>
                      <a:t>ale</a:t>
                    </a:r>
                    <a:r>
                      <a:rPr lang="en-US" baseline="0" dirty="0"/>
                      <a:t>
</a:t>
                    </a:r>
                    <a:fld id="{747684EF-9CFD-43DB-B41E-BE8465AEC97E}" type="PERCENTAGE">
                      <a:rPr lang="en-US" baseline="0"/>
                      <a:pPr/>
                      <a:t>[PERCENTAGE]</a:t>
                    </a:fld>
                    <a:endParaRPr lang="en-US" baseline="0" dirty="0"/>
                  </a:p>
                </c:rich>
              </c:tx>
              <c:dLblPos val="bestFit"/>
              <c:showLegendKey val="0"/>
              <c:showVal val="0"/>
              <c:showCatName val="1"/>
              <c:showSerName val="0"/>
              <c:showPercent val="1"/>
              <c:showBubbleSize val="0"/>
              <c:extLst>
                <c:ext xmlns:c15="http://schemas.microsoft.com/office/drawing/2012/chart" uri="{CE6537A1-D6FC-4f65-9D91-7224C49458BB}"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5FE2-4725-9E5C-ABD457FAB87E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00" b="0" i="0" u="none" strike="noStrike" kern="1200" baseline="0">
                    <a:solidFill>
                      <a:schemeClr val="tx1"/>
                    </a:solidFill>
                    <a:effectLst/>
                    <a:latin typeface="Bahnschrift SemiBold" panose="020B0502040204020203" pitchFamily="34" charset="0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0"/>
            <c:showCatName val="1"/>
            <c:showSerName val="0"/>
            <c:showPercent val="1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Sheet1!$A$4:$A$6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Sheet1!$B$4:$B$6</c:f>
              <c:numCache>
                <c:formatCode>General</c:formatCode>
                <c:ptCount val="2"/>
                <c:pt idx="0">
                  <c:v>2205311030</c:v>
                </c:pt>
                <c:pt idx="1">
                  <c:v>1869522343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FE2-4725-9E5C-ABD457FAB87E}"/>
            </c:ext>
          </c:extLst>
        </c:ser>
        <c:ser>
          <c:idx val="1"/>
          <c:order val="1"/>
          <c:tx>
            <c:strRef>
              <c:f>Sheet1!$C$3</c:f>
              <c:strCache>
                <c:ptCount val="1"/>
                <c:pt idx="0">
                  <c:v>Count of index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5FE2-4725-9E5C-ABD457FAB87E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8-5FE2-4725-9E5C-ABD457FAB87E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Sheet1!$A$4:$A$6</c:f>
              <c:strCache>
                <c:ptCount val="2"/>
                <c:pt idx="0">
                  <c:v>F</c:v>
                </c:pt>
                <c:pt idx="1">
                  <c:v>M</c:v>
                </c:pt>
              </c:strCache>
            </c:strRef>
          </c:cat>
          <c:val>
            <c:numRef>
              <c:f>Sheet1!$C$4:$C$6</c:f>
              <c:numCache>
                <c:formatCode>General</c:formatCode>
                <c:ptCount val="2"/>
                <c:pt idx="0">
                  <c:v>13680</c:v>
                </c:pt>
                <c:pt idx="1">
                  <c:v>12372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9-5FE2-4725-9E5C-ABD457FAB87E}"/>
            </c:ext>
          </c:extLst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Data val="1"/>
        <c14:dropZoneSeries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[Credit Card Purchase Trend Analysis - Copy.xlsx]Sheet3!PivotTable2</c:name>
    <c:fmtId val="10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</c:pivotFmt>
      <c:pivotFmt>
        <c:idx val="1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2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3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4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5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6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7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8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9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10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11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12"/>
        <c:spPr>
          <a:solidFill>
            <a:schemeClr val="accent1"/>
          </a:solidFill>
          <a:ln>
            <a:noFill/>
          </a:ln>
          <a:effectLst/>
          <a:sp3d/>
        </c:spPr>
      </c:pivotFmt>
      <c:pivotFmt>
        <c:idx val="13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4"/>
        <c:spPr>
          <a:solidFill>
            <a:schemeClr val="accent1"/>
          </a:solidFill>
          <a:ln>
            <a:noFill/>
          </a:ln>
          <a:effectLst/>
          <a:sp3d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view3D>
      <c:rotX val="15"/>
      <c:rotY val="20"/>
      <c:depthPercent val="100"/>
      <c:rAngAx val="1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bar3DChart>
        <c:barDir val="col"/>
        <c:grouping val="clustered"/>
        <c:varyColors val="0"/>
        <c:ser>
          <c:idx val="0"/>
          <c:order val="0"/>
          <c:tx>
            <c:strRef>
              <c:f>Sheet3!$B$3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  <a:sp3d/>
          </c:spPr>
          <c:invertIfNegative val="0"/>
          <c:dLbls>
            <c:delete val="1"/>
          </c:dLbls>
          <c:cat>
            <c:strRef>
              <c:f>Sheet3!$A$4:$A$16</c:f>
              <c:strCache>
                <c:ptCount val="12"/>
                <c:pt idx="0">
                  <c:v>Greater Mumbai</c:v>
                </c:pt>
                <c:pt idx="1">
                  <c:v>Bengaluru</c:v>
                </c:pt>
                <c:pt idx="2">
                  <c:v>Ahmedabad</c:v>
                </c:pt>
                <c:pt idx="3">
                  <c:v>Delhi</c:v>
                </c:pt>
                <c:pt idx="4">
                  <c:v>Kolkata</c:v>
                </c:pt>
                <c:pt idx="5">
                  <c:v>Lucknow</c:v>
                </c:pt>
                <c:pt idx="6">
                  <c:v>Chennai</c:v>
                </c:pt>
                <c:pt idx="7">
                  <c:v>Hyderabad</c:v>
                </c:pt>
                <c:pt idx="8">
                  <c:v>Surat</c:v>
                </c:pt>
                <c:pt idx="9">
                  <c:v>Kanpur</c:v>
                </c:pt>
                <c:pt idx="10">
                  <c:v>Jaipur</c:v>
                </c:pt>
                <c:pt idx="11">
                  <c:v>Pune</c:v>
                </c:pt>
              </c:strCache>
            </c:strRef>
          </c:cat>
          <c:val>
            <c:numRef>
              <c:f>Sheet3!$B$4:$B$16</c:f>
              <c:numCache>
                <c:formatCode>General</c:formatCode>
                <c:ptCount val="12"/>
                <c:pt idx="0">
                  <c:v>576751476</c:v>
                </c:pt>
                <c:pt idx="1">
                  <c:v>572326739</c:v>
                </c:pt>
                <c:pt idx="2">
                  <c:v>567794310</c:v>
                </c:pt>
                <c:pt idx="3">
                  <c:v>556929212</c:v>
                </c:pt>
                <c:pt idx="4">
                  <c:v>115466943</c:v>
                </c:pt>
                <c:pt idx="5">
                  <c:v>115334476</c:v>
                </c:pt>
                <c:pt idx="6">
                  <c:v>114730600</c:v>
                </c:pt>
                <c:pt idx="7">
                  <c:v>114493477</c:v>
                </c:pt>
                <c:pt idx="8">
                  <c:v>114486151</c:v>
                </c:pt>
                <c:pt idx="9">
                  <c:v>114370532</c:v>
                </c:pt>
                <c:pt idx="10">
                  <c:v>111136855</c:v>
                </c:pt>
                <c:pt idx="11">
                  <c:v>109313930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E80-4A0B-8C00-497D1FA07BE8}"/>
            </c:ext>
          </c:extLst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150"/>
        <c:shape val="box"/>
        <c:axId val="494939744"/>
        <c:axId val="494940400"/>
        <c:axId val="0"/>
      </c:bar3DChart>
      <c:catAx>
        <c:axId val="4949397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4940400"/>
        <c:crosses val="autoZero"/>
        <c:auto val="1"/>
        <c:lblAlgn val="ctr"/>
        <c:lblOffset val="100"/>
        <c:noMultiLvlLbl val="0"/>
      </c:catAx>
      <c:valAx>
        <c:axId val="49494040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₹&quot;\ #,,\ 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4939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[Credit Card Purchase Trend Analysis - Copy.xlsx]Sheet5!PivotTable4</c:name>
    <c:fmtId val="3"/>
  </c:pivotSource>
  <c:chart>
    <c:autoTitleDeleted val="1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Sheet5!$B$3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Sheet5!$A$4:$A$8</c:f>
              <c:strCache>
                <c:ptCount val="4"/>
                <c:pt idx="0">
                  <c:v>Gold</c:v>
                </c:pt>
                <c:pt idx="1">
                  <c:v>Platinum</c:v>
                </c:pt>
                <c:pt idx="2">
                  <c:v>Signature</c:v>
                </c:pt>
                <c:pt idx="3">
                  <c:v>Silver</c:v>
                </c:pt>
              </c:strCache>
            </c:strRef>
          </c:cat>
          <c:val>
            <c:numRef>
              <c:f>Sheet5!$B$4:$B$8</c:f>
              <c:numCache>
                <c:formatCode>General</c:formatCode>
                <c:ptCount val="4"/>
                <c:pt idx="0">
                  <c:v>984539536</c:v>
                </c:pt>
                <c:pt idx="1">
                  <c:v>1007639019</c:v>
                </c:pt>
                <c:pt idx="2">
                  <c:v>1013041105</c:v>
                </c:pt>
                <c:pt idx="3">
                  <c:v>1069613713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9CB-4D95-8ECC-47FB9F3A36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558396000"/>
        <c:axId val="558396328"/>
      </c:barChart>
      <c:catAx>
        <c:axId val="55839600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8396328"/>
        <c:crosses val="autoZero"/>
        <c:auto val="1"/>
        <c:lblAlgn val="ctr"/>
        <c:lblOffset val="100"/>
        <c:noMultiLvlLbl val="0"/>
      </c:catAx>
      <c:valAx>
        <c:axId val="558396328"/>
        <c:scaling>
          <c:orientation val="minMax"/>
        </c:scaling>
        <c:delete val="0"/>
        <c:axPos val="l"/>
        <c:numFmt formatCode="&quot;₹&quot;\ #,,&quot;M&quot;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1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cs"/>
              </a:defRPr>
            </a:pPr>
            <a:endParaRPr lang="en-US"/>
          </a:p>
        </c:txPr>
        <c:crossAx val="558396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8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87ADD9-2083-264C-A652-8D52D02F7E72}" type="datetimeFigureOut">
              <a:rPr lang="en-US" smtClean="0"/>
              <a:t>1/16/2023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7DC217-DF71-1A49-B3EA-559F1F43B0F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4252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902465C8-266D-104C-9C49-323DF4A8277E}"/>
              </a:ext>
            </a:extLst>
          </p:cNvPr>
          <p:cNvSpPr/>
          <p:nvPr userDrawn="1"/>
        </p:nvSpPr>
        <p:spPr>
          <a:xfrm>
            <a:off x="583746" y="4960030"/>
            <a:ext cx="1551214" cy="1551214"/>
          </a:xfrm>
          <a:prstGeom prst="ellipse">
            <a:avLst/>
          </a:prstGeom>
          <a:solidFill>
            <a:schemeClr val="tx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37979A1C-BF60-B345-A664-2E4F7A3461EB}"/>
              </a:ext>
            </a:extLst>
          </p:cNvPr>
          <p:cNvSpPr/>
          <p:nvPr userDrawn="1"/>
        </p:nvSpPr>
        <p:spPr>
          <a:xfrm>
            <a:off x="1" y="4571999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58080B3E-915C-2D4C-8608-596E1BFD6387}"/>
              </a:ext>
            </a:extLst>
          </p:cNvPr>
          <p:cNvSpPr/>
          <p:nvPr userDrawn="1"/>
        </p:nvSpPr>
        <p:spPr>
          <a:xfrm>
            <a:off x="1" y="5739492"/>
            <a:ext cx="1118508" cy="1118508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-3419"/>
            <a:ext cx="3927573" cy="3165022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9E240E8A-950E-7946-826C-415CB5DACA43}"/>
              </a:ext>
            </a:extLst>
          </p:cNvPr>
          <p:cNvSpPr/>
          <p:nvPr userDrawn="1"/>
        </p:nvSpPr>
        <p:spPr>
          <a:xfrm>
            <a:off x="11024507" y="4580708"/>
            <a:ext cx="1167493" cy="2277292"/>
          </a:xfrm>
          <a:custGeom>
            <a:avLst/>
            <a:gdLst>
              <a:gd name="connsiteX0" fmla="*/ 1167473 w 1167493"/>
              <a:gd name="connsiteY0" fmla="*/ 0 h 2272167"/>
              <a:gd name="connsiteX1" fmla="*/ 1167493 w 1167493"/>
              <a:gd name="connsiteY1" fmla="*/ 0 h 2272167"/>
              <a:gd name="connsiteX2" fmla="*/ 1167493 w 1167493"/>
              <a:gd name="connsiteY2" fmla="*/ 492960 h 2272167"/>
              <a:gd name="connsiteX3" fmla="*/ 1167493 w 1167493"/>
              <a:gd name="connsiteY3" fmla="*/ 720385 h 2272167"/>
              <a:gd name="connsiteX4" fmla="*/ 1167493 w 1167493"/>
              <a:gd name="connsiteY4" fmla="*/ 2272167 h 2272167"/>
              <a:gd name="connsiteX5" fmla="*/ 0 w 1167493"/>
              <a:gd name="connsiteY5" fmla="*/ 2272167 h 2272167"/>
              <a:gd name="connsiteX6" fmla="*/ 0 w 1167493"/>
              <a:gd name="connsiteY6" fmla="*/ 1898074 h 2272167"/>
              <a:gd name="connsiteX7" fmla="*/ 0 w 1167493"/>
              <a:gd name="connsiteY7" fmla="*/ 1271597 h 2272167"/>
              <a:gd name="connsiteX8" fmla="*/ 0 w 1167493"/>
              <a:gd name="connsiteY8" fmla="*/ 1177688 h 2272167"/>
              <a:gd name="connsiteX9" fmla="*/ 1048124 w 1167493"/>
              <a:gd name="connsiteY9" fmla="*/ 6080 h 2272167"/>
              <a:gd name="connsiteX10" fmla="*/ 1167473 w 1167493"/>
              <a:gd name="connsiteY10" fmla="*/ 0 h 2272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167493" h="2272167">
                <a:moveTo>
                  <a:pt x="1167473" y="0"/>
                </a:moveTo>
                <a:lnTo>
                  <a:pt x="1167493" y="0"/>
                </a:lnTo>
                <a:lnTo>
                  <a:pt x="1167493" y="492960"/>
                </a:lnTo>
                <a:lnTo>
                  <a:pt x="1167493" y="720385"/>
                </a:lnTo>
                <a:lnTo>
                  <a:pt x="1167493" y="2272167"/>
                </a:lnTo>
                <a:lnTo>
                  <a:pt x="0" y="2272167"/>
                </a:lnTo>
                <a:lnTo>
                  <a:pt x="0" y="1898074"/>
                </a:lnTo>
                <a:lnTo>
                  <a:pt x="0" y="1271597"/>
                </a:lnTo>
                <a:lnTo>
                  <a:pt x="0" y="1177688"/>
                </a:lnTo>
                <a:cubicBezTo>
                  <a:pt x="0" y="567919"/>
                  <a:pt x="459408" y="66389"/>
                  <a:pt x="1048124" y="6080"/>
                </a:cubicBezTo>
                <a:lnTo>
                  <a:pt x="1167473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melin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>
                <a:solidFill>
                  <a:schemeClr val="bg1"/>
                </a:solidFill>
                <a:latin typeface="+mn-lt"/>
              </a:defRPr>
            </a:lvl2pPr>
            <a:lvl3pPr marL="914400" indent="0">
              <a:buNone/>
              <a:defRPr>
                <a:solidFill>
                  <a:schemeClr val="bg1"/>
                </a:solidFill>
                <a:latin typeface="+mn-lt"/>
              </a:defRPr>
            </a:lvl3pPr>
            <a:lvl4pPr marL="1371600" indent="0">
              <a:buNone/>
              <a:defRPr>
                <a:solidFill>
                  <a:schemeClr val="bg1"/>
                </a:solidFill>
                <a:latin typeface="+mn-lt"/>
              </a:defRPr>
            </a:lvl4pPr>
            <a:lvl5pPr marL="1828800" indent="0">
              <a:buNone/>
              <a:defRPr>
                <a:solidFill>
                  <a:schemeClr val="bg1"/>
                </a:solidFill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5F02DCD1-2C6B-F948-9F72-3BB0CF3D512E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27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C1583C39-01BF-7F43-854C-FBB4E9AB6B0C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6283235" y="2528203"/>
            <a:ext cx="4663440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6283235" y="2005689"/>
            <a:ext cx="4663440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19127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526318"/>
            <a:ext cx="3218688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rot="5400000">
            <a:off x="8580896" y="0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>
            <a:off x="-2364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 rot="5400000" flipH="1">
            <a:off x="11258144" y="5924144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2587417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4B103E64-1627-9140-8127-1849FED275E1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94CA559C-3355-DE44-ACF9-BDB6083C4225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683787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B33DABA-7BF5-1147-BA5E-63B92F220E5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1B05BEE9-8BC0-EC44-B913-DB6426DF2EA7}"/>
              </a:ext>
            </a:extLst>
          </p:cNvPr>
          <p:cNvSpPr>
            <a:spLocks noGrp="1"/>
          </p:cNvSpPr>
          <p:nvPr>
            <p:ph idx="12"/>
          </p:nvPr>
        </p:nvSpPr>
        <p:spPr>
          <a:xfrm>
            <a:off x="4683788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3D62993-A055-DF4F-9286-4FFE3A5C7FD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200082" y="2526318"/>
            <a:ext cx="3173279" cy="2828613"/>
          </a:xfrm>
        </p:spPr>
        <p:txBody>
          <a:bodyPr>
            <a:noAutofit/>
          </a:bodyPr>
          <a:lstStyle>
            <a:lvl1pPr marL="0" indent="0">
              <a:buNone/>
              <a:defRPr sz="2000">
                <a:latin typeface="+mn-lt"/>
              </a:defRPr>
            </a:lvl1pPr>
            <a:lvl2pPr marL="457200" indent="0">
              <a:buNone/>
              <a:defRPr sz="1800">
                <a:latin typeface="+mn-lt"/>
              </a:defRPr>
            </a:lvl2pPr>
            <a:lvl3pPr marL="914400" indent="0">
              <a:buNone/>
              <a:defRPr sz="1600">
                <a:latin typeface="+mn-lt"/>
              </a:defRPr>
            </a:lvl3pPr>
            <a:lvl4pPr marL="1371600" indent="0">
              <a:buNone/>
              <a:defRPr sz="1400">
                <a:latin typeface="+mn-lt"/>
              </a:defRPr>
            </a:lvl4pPr>
            <a:lvl5pPr marL="1828800" indent="0">
              <a:buNone/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896DA2E-4448-254C-86D1-9E16E63CC6A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200083" y="2003804"/>
            <a:ext cx="3173278" cy="522514"/>
          </a:xfrm>
        </p:spPr>
        <p:txBody>
          <a:bodyPr>
            <a:noAutofit/>
          </a:bodyPr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>
                <a:latin typeface="+mj-lt"/>
              </a:defRPr>
            </a:lvl2pPr>
            <a:lvl3pPr marL="914400" indent="0">
              <a:buNone/>
              <a:defRPr sz="1800" b="1">
                <a:latin typeface="+mj-lt"/>
              </a:defRPr>
            </a:lvl3pPr>
            <a:lvl4pPr marL="1371600" indent="0">
              <a:buNone/>
              <a:defRPr sz="1600" b="1">
                <a:latin typeface="+mj-lt"/>
              </a:defRPr>
            </a:lvl4pPr>
            <a:lvl5pPr marL="1828800" indent="0">
              <a:buNone/>
              <a:defRPr sz="1600" b="1">
                <a:latin typeface="+mj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69764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En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 anchor="b">
            <a:noAutofit/>
          </a:bodyPr>
          <a:lstStyle>
            <a:lvl1pPr algn="l">
              <a:defRPr sz="60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6220277" cy="2247219"/>
          </a:xfrm>
        </p:spPr>
        <p:txBody>
          <a:bodyPr>
            <a:noAutofit/>
          </a:bodyPr>
          <a:lstStyle>
            <a:lvl1pPr marL="0" indent="0" algn="l">
              <a:buNone/>
              <a:defRPr sz="28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AC79249-FDC0-364D-A734-AE1DE1605D28}"/>
              </a:ext>
            </a:extLst>
          </p:cNvPr>
          <p:cNvSpPr/>
          <p:nvPr userDrawn="1"/>
        </p:nvSpPr>
        <p:spPr>
          <a:xfrm>
            <a:off x="8264426" y="0"/>
            <a:ext cx="392757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F15FBB50-09C8-B64E-AE57-67C5E70810CB}"/>
              </a:ext>
            </a:extLst>
          </p:cNvPr>
          <p:cNvGrpSpPr/>
          <p:nvPr userDrawn="1"/>
        </p:nvGrpSpPr>
        <p:grpSpPr>
          <a:xfrm>
            <a:off x="8264427" y="3685939"/>
            <a:ext cx="3927573" cy="3178856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2" name="Freeform 21">
            <a:extLst>
              <a:ext uri="{FF2B5EF4-FFF2-40B4-BE49-F238E27FC236}">
                <a16:creationId xmlns:a16="http://schemas.microsoft.com/office/drawing/2014/main" id="{BC68F289-2744-2F48-893A-3F17911625C8}"/>
              </a:ext>
            </a:extLst>
          </p:cNvPr>
          <p:cNvSpPr/>
          <p:nvPr userDrawn="1"/>
        </p:nvSpPr>
        <p:spPr>
          <a:xfrm>
            <a:off x="0" y="-1"/>
            <a:ext cx="1167493" cy="1167493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7" name="Freeform 16">
            <a:extLst>
              <a:ext uri="{FF2B5EF4-FFF2-40B4-BE49-F238E27FC236}">
                <a16:creationId xmlns:a16="http://schemas.microsoft.com/office/drawing/2014/main" id="{39563C76-BC00-DE47-88F5-C24D3CE3325A}"/>
              </a:ext>
            </a:extLst>
          </p:cNvPr>
          <p:cNvSpPr/>
          <p:nvPr userDrawn="1"/>
        </p:nvSpPr>
        <p:spPr>
          <a:xfrm>
            <a:off x="10228214" y="-1"/>
            <a:ext cx="1963787" cy="3178856"/>
          </a:xfrm>
          <a:custGeom>
            <a:avLst/>
            <a:gdLst>
              <a:gd name="connsiteX0" fmla="*/ 0 w 1963787"/>
              <a:gd name="connsiteY0" fmla="*/ 0 h 3178856"/>
              <a:gd name="connsiteX1" fmla="*/ 1963787 w 1963787"/>
              <a:gd name="connsiteY1" fmla="*/ 0 h 3178856"/>
              <a:gd name="connsiteX2" fmla="*/ 1963787 w 1963787"/>
              <a:gd name="connsiteY2" fmla="*/ 1967129 h 3178856"/>
              <a:gd name="connsiteX3" fmla="*/ 1963787 w 1963787"/>
              <a:gd name="connsiteY3" fmla="*/ 2349671 h 3178856"/>
              <a:gd name="connsiteX4" fmla="*/ 1963787 w 1963787"/>
              <a:gd name="connsiteY4" fmla="*/ 3178856 h 3178856"/>
              <a:gd name="connsiteX5" fmla="*/ 1963753 w 1963787"/>
              <a:gd name="connsiteY5" fmla="*/ 3178856 h 3178856"/>
              <a:gd name="connsiteX6" fmla="*/ 1763002 w 1963787"/>
              <a:gd name="connsiteY6" fmla="*/ 3168629 h 3178856"/>
              <a:gd name="connsiteX7" fmla="*/ 0 w 1963787"/>
              <a:gd name="connsiteY7" fmla="*/ 1197921 h 3178856"/>
              <a:gd name="connsiteX8" fmla="*/ 0 w 1963787"/>
              <a:gd name="connsiteY8" fmla="*/ 1039961 h 3178856"/>
              <a:gd name="connsiteX9" fmla="*/ 0 w 1963787"/>
              <a:gd name="connsiteY9" fmla="*/ 0 h 31788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963787" h="3178856">
                <a:moveTo>
                  <a:pt x="0" y="0"/>
                </a:moveTo>
                <a:lnTo>
                  <a:pt x="1963787" y="0"/>
                </a:lnTo>
                <a:lnTo>
                  <a:pt x="1963787" y="1967129"/>
                </a:lnTo>
                <a:lnTo>
                  <a:pt x="1963787" y="2349671"/>
                </a:lnTo>
                <a:lnTo>
                  <a:pt x="1963787" y="3178856"/>
                </a:lnTo>
                <a:lnTo>
                  <a:pt x="1963753" y="3178856"/>
                </a:lnTo>
                <a:lnTo>
                  <a:pt x="1763002" y="3168629"/>
                </a:lnTo>
                <a:cubicBezTo>
                  <a:pt x="772749" y="3067186"/>
                  <a:pt x="0" y="2223585"/>
                  <a:pt x="0" y="1197921"/>
                </a:cubicBezTo>
                <a:lnTo>
                  <a:pt x="0" y="1039961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706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latin typeface="+mn-lt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D11C9832-A021-954E-A34F-2988D1189AE9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861BC34-DFBF-2D4F-B463-FCFBC08391FF}"/>
              </a:ext>
            </a:extLst>
          </p:cNvPr>
          <p:cNvGrpSpPr/>
          <p:nvPr userDrawn="1"/>
        </p:nvGrpSpPr>
        <p:grpSpPr>
          <a:xfrm>
            <a:off x="8082092" y="5590903"/>
            <a:ext cx="1572380" cy="1267097"/>
            <a:chOff x="7413403" y="4976359"/>
            <a:chExt cx="2334986" cy="1881641"/>
          </a:xfrm>
        </p:grpSpPr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55C37C19-F268-4A43-A0D4-3B1B38D48952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E4F760E5-9D5D-E44F-AEBF-20CA8DE87D11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>
                <a:latin typeface="+mn-lt"/>
              </a:endParaRPr>
            </a:p>
          </p:txBody>
        </p:sp>
      </p:grp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DD9C8446-696E-6942-B6C8-CC9CAD0B34E0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2712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2A62587F-7496-384A-AF40-18FC8CF0709D}"/>
              </a:ext>
            </a:extLst>
          </p:cNvPr>
          <p:cNvSpPr/>
          <p:nvPr userDrawn="1"/>
        </p:nvSpPr>
        <p:spPr>
          <a:xfrm>
            <a:off x="0" y="2286002"/>
            <a:ext cx="12208822" cy="4572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4DB028B-A475-224B-B675-A15A56CAD0BF}"/>
              </a:ext>
            </a:extLst>
          </p:cNvPr>
          <p:cNvSpPr/>
          <p:nvPr userDrawn="1"/>
        </p:nvSpPr>
        <p:spPr>
          <a:xfrm flipH="1">
            <a:off x="8597718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61C34955-105B-4D4D-B51D-754C5D38A85D}"/>
              </a:ext>
            </a:extLst>
          </p:cNvPr>
          <p:cNvSpPr/>
          <p:nvPr userDrawn="1"/>
        </p:nvSpPr>
        <p:spPr>
          <a:xfrm>
            <a:off x="1" y="0"/>
            <a:ext cx="933856" cy="933856"/>
          </a:xfrm>
          <a:custGeom>
            <a:avLst/>
            <a:gdLst>
              <a:gd name="connsiteX0" fmla="*/ 0 w 862693"/>
              <a:gd name="connsiteY0" fmla="*/ 0 h 862693"/>
              <a:gd name="connsiteX1" fmla="*/ 862693 w 862693"/>
              <a:gd name="connsiteY1" fmla="*/ 0 h 862693"/>
              <a:gd name="connsiteX2" fmla="*/ 0 w 862693"/>
              <a:gd name="connsiteY2" fmla="*/ 862693 h 862693"/>
              <a:gd name="connsiteX3" fmla="*/ 0 w 862693"/>
              <a:gd name="connsiteY3" fmla="*/ 0 h 8626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62693" h="862693">
                <a:moveTo>
                  <a:pt x="0" y="0"/>
                </a:moveTo>
                <a:lnTo>
                  <a:pt x="862693" y="0"/>
                </a:lnTo>
                <a:cubicBezTo>
                  <a:pt x="862693" y="476453"/>
                  <a:pt x="476452" y="862693"/>
                  <a:pt x="0" y="8626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2734DEB1-EC02-2E42-9292-4ADD115060A5}"/>
              </a:ext>
            </a:extLst>
          </p:cNvPr>
          <p:cNvSpPr/>
          <p:nvPr userDrawn="1"/>
        </p:nvSpPr>
        <p:spPr>
          <a:xfrm rot="5400000" flipH="1" flipV="1">
            <a:off x="10344100" y="438098"/>
            <a:ext cx="2285999" cy="1409801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5E932F0D-7FC3-634B-932C-3625C16C8D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>
            <a:noAutofit/>
          </a:bodyPr>
          <a:lstStyle>
            <a:lvl1pPr marL="0" indent="0">
              <a:lnSpc>
                <a:spcPct val="150000"/>
              </a:lnSpc>
              <a:buNone/>
              <a:defRPr sz="2400">
                <a:solidFill>
                  <a:schemeClr val="bg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95D4F5-F69B-42F6-8A9D-330F696E14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F5592931-05C6-8543-8B6E-A8BD29BD5C2B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79A23A-2238-4904-8692-9F2DAE8B8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69FC35-DDC8-45FB-8ACB-21C15F57C1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 22">
            <a:extLst>
              <a:ext uri="{FF2B5EF4-FFF2-40B4-BE49-F238E27FC236}">
                <a16:creationId xmlns:a16="http://schemas.microsoft.com/office/drawing/2014/main" id="{067EACEC-C2DD-EA42-8504-176673AD1F20}"/>
              </a:ext>
            </a:extLst>
          </p:cNvPr>
          <p:cNvSpPr/>
          <p:nvPr userDrawn="1"/>
        </p:nvSpPr>
        <p:spPr>
          <a:xfrm>
            <a:off x="0" y="0"/>
            <a:ext cx="8025490" cy="6858000"/>
          </a:xfrm>
          <a:custGeom>
            <a:avLst/>
            <a:gdLst>
              <a:gd name="connsiteX0" fmla="*/ 0 w 8025490"/>
              <a:gd name="connsiteY0" fmla="*/ 0 h 6858000"/>
              <a:gd name="connsiteX1" fmla="*/ 4596490 w 8025490"/>
              <a:gd name="connsiteY1" fmla="*/ 0 h 6858000"/>
              <a:gd name="connsiteX2" fmla="*/ 8025490 w 8025490"/>
              <a:gd name="connsiteY2" fmla="*/ 3429000 h 6858000"/>
              <a:gd name="connsiteX3" fmla="*/ 4596490 w 8025490"/>
              <a:gd name="connsiteY3" fmla="*/ 6858000 h 6858000"/>
              <a:gd name="connsiteX4" fmla="*/ 0 w 802549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5490" h="6858000">
                <a:moveTo>
                  <a:pt x="0" y="0"/>
                </a:moveTo>
                <a:lnTo>
                  <a:pt x="4596490" y="0"/>
                </a:lnTo>
                <a:cubicBezTo>
                  <a:pt x="6490274" y="0"/>
                  <a:pt x="8025490" y="1535216"/>
                  <a:pt x="8025490" y="3429000"/>
                </a:cubicBezTo>
                <a:cubicBezTo>
                  <a:pt x="8025490" y="5322784"/>
                  <a:pt x="6490274" y="6858000"/>
                  <a:pt x="4596490" y="6858000"/>
                </a:cubicBez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 anchor="b">
            <a:noAutofit/>
          </a:bodyPr>
          <a:lstStyle>
            <a:lvl1pPr algn="l"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>
            <a:noAutofit/>
          </a:bodyPr>
          <a:lstStyle>
            <a:lvl1pPr marL="0" indent="0" algn="l">
              <a:buNone/>
              <a:defRPr sz="320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9843C7E-5704-7A46-8974-F3BFA42E7310}"/>
              </a:ext>
            </a:extLst>
          </p:cNvPr>
          <p:cNvGrpSpPr/>
          <p:nvPr userDrawn="1"/>
        </p:nvGrpSpPr>
        <p:grpSpPr>
          <a:xfrm rot="16200000">
            <a:off x="8286528" y="2207195"/>
            <a:ext cx="3032351" cy="2443610"/>
            <a:chOff x="9857014" y="13834"/>
            <a:chExt cx="2334986" cy="188164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EFBF1E52-11FA-DC48-B7AD-75734232FFE8}"/>
                </a:ext>
              </a:extLst>
            </p:cNvPr>
            <p:cNvSpPr/>
            <p:nvPr userDrawn="1"/>
          </p:nvSpPr>
          <p:spPr>
            <a:xfrm rot="5400000" flipH="1" flipV="1">
              <a:off x="10667433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4850B620-49F5-3748-84AF-682555D52792}"/>
                </a:ext>
              </a:extLst>
            </p:cNvPr>
            <p:cNvSpPr/>
            <p:nvPr userDrawn="1"/>
          </p:nvSpPr>
          <p:spPr>
            <a:xfrm rot="16200000" flipV="1">
              <a:off x="9499940" y="370908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17" name="Freeform 16">
            <a:extLst>
              <a:ext uri="{FF2B5EF4-FFF2-40B4-BE49-F238E27FC236}">
                <a16:creationId xmlns:a16="http://schemas.microsoft.com/office/drawing/2014/main" id="{0B179973-08D2-EF40-B516-35E75E906394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Freeform 17">
            <a:extLst>
              <a:ext uri="{FF2B5EF4-FFF2-40B4-BE49-F238E27FC236}">
                <a16:creationId xmlns:a16="http://schemas.microsoft.com/office/drawing/2014/main" id="{6C811FF3-E48A-194D-8022-65F8C3A17449}"/>
              </a:ext>
            </a:extLst>
          </p:cNvPr>
          <p:cNvSpPr/>
          <p:nvPr userDrawn="1"/>
        </p:nvSpPr>
        <p:spPr>
          <a:xfrm flipH="1">
            <a:off x="8580896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6529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1"/>
            <a:ext cx="9779182" cy="3366815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6A7F6A3F-E1DD-A246-9A6D-5F9B18BA2588}"/>
              </a:ext>
            </a:extLst>
          </p:cNvPr>
          <p:cNvSpPr/>
          <p:nvPr userDrawn="1"/>
        </p:nvSpPr>
        <p:spPr>
          <a:xfrm flipH="1">
            <a:off x="8580896" y="1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055FD0FC-C8FF-6741-A364-A29CDC6F9495}"/>
              </a:ext>
            </a:extLst>
          </p:cNvPr>
          <p:cNvSpPr/>
          <p:nvPr userDrawn="1"/>
        </p:nvSpPr>
        <p:spPr>
          <a:xfrm rot="5400000" flipH="1">
            <a:off x="1" y="3246896"/>
            <a:ext cx="3611104" cy="3611104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1167493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cubicBezTo>
                  <a:pt x="0" y="644789"/>
                  <a:pt x="522704" y="1167493"/>
                  <a:pt x="1167493" y="1167493"/>
                </a:cubicBezTo>
                <a:lnTo>
                  <a:pt x="0" y="1167493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2"/>
                </a:solidFill>
                <a:latin typeface="+mn-lt"/>
              </a:defRPr>
            </a:lvl1pPr>
          </a:lstStyle>
          <a:p>
            <a:fld id="{7E7AB22C-8B7E-9B4A-8C65-396C3C874D86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818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hart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BA2A58C-57B7-834C-8F5C-3299322411B1}"/>
              </a:ext>
            </a:extLst>
          </p:cNvPr>
          <p:cNvGrpSpPr/>
          <p:nvPr userDrawn="1"/>
        </p:nvGrpSpPr>
        <p:grpSpPr>
          <a:xfrm rot="16200000">
            <a:off x="10772262" y="152641"/>
            <a:ext cx="1572380" cy="1267097"/>
            <a:chOff x="7413403" y="4976359"/>
            <a:chExt cx="2334986" cy="1881641"/>
          </a:xfrm>
        </p:grpSpPr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801D8067-144A-FE48-AF1E-529B662DCAD3}"/>
                </a:ext>
              </a:extLst>
            </p:cNvPr>
            <p:cNvSpPr/>
            <p:nvPr userDrawn="1"/>
          </p:nvSpPr>
          <p:spPr>
            <a:xfrm rot="5400000" flipH="1" flipV="1">
              <a:off x="8223822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2ECA7D87-C78C-C140-AA28-C0FB20209045}"/>
                </a:ext>
              </a:extLst>
            </p:cNvPr>
            <p:cNvSpPr/>
            <p:nvPr userDrawn="1"/>
          </p:nvSpPr>
          <p:spPr>
            <a:xfrm rot="16200000" flipV="1">
              <a:off x="7056329" y="5333433"/>
              <a:ext cx="1881641" cy="1167493"/>
            </a:xfrm>
            <a:custGeom>
              <a:avLst/>
              <a:gdLst>
                <a:gd name="connsiteX0" fmla="*/ 1881641 w 1881641"/>
                <a:gd name="connsiteY0" fmla="*/ 1167473 h 1167493"/>
                <a:gd name="connsiteX1" fmla="*/ 1881641 w 1881641"/>
                <a:gd name="connsiteY1" fmla="*/ 1167493 h 1167493"/>
                <a:gd name="connsiteX2" fmla="*/ 1167493 w 1881641"/>
                <a:gd name="connsiteY2" fmla="*/ 1167493 h 1167493"/>
                <a:gd name="connsiteX3" fmla="*/ 0 w 1881641"/>
                <a:gd name="connsiteY3" fmla="*/ 0 h 1167493"/>
                <a:gd name="connsiteX4" fmla="*/ 714149 w 1881641"/>
                <a:gd name="connsiteY4" fmla="*/ 0 h 1167493"/>
                <a:gd name="connsiteX5" fmla="*/ 1875614 w 1881641"/>
                <a:gd name="connsiteY5" fmla="*/ 1048124 h 1167493"/>
                <a:gd name="connsiteX6" fmla="*/ 1881641 w 1881641"/>
                <a:gd name="connsiteY6" fmla="*/ 1167473 h 1167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81641" h="1167493">
                  <a:moveTo>
                    <a:pt x="1881641" y="1167473"/>
                  </a:moveTo>
                  <a:lnTo>
                    <a:pt x="1881641" y="1167493"/>
                  </a:lnTo>
                  <a:lnTo>
                    <a:pt x="1167493" y="1167493"/>
                  </a:lnTo>
                  <a:cubicBezTo>
                    <a:pt x="522704" y="1167493"/>
                    <a:pt x="0" y="644789"/>
                    <a:pt x="0" y="0"/>
                  </a:cubicBezTo>
                  <a:lnTo>
                    <a:pt x="714149" y="0"/>
                  </a:lnTo>
                  <a:cubicBezTo>
                    <a:pt x="1318639" y="0"/>
                    <a:pt x="1815827" y="459408"/>
                    <a:pt x="1875614" y="1048124"/>
                  </a:cubicBezTo>
                  <a:lnTo>
                    <a:pt x="1881641" y="1167473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87563"/>
            <a:ext cx="9779182" cy="3366813"/>
          </a:xfrm>
        </p:spPr>
        <p:txBody>
          <a:bodyPr>
            <a:noAutofit/>
          </a:bodyPr>
          <a:lstStyle>
            <a:lvl1pPr marL="0" indent="0">
              <a:buNone/>
              <a:defRPr>
                <a:latin typeface="+mn-lt"/>
              </a:defRPr>
            </a:lvl1pPr>
            <a:lvl2pPr marL="457200" indent="0">
              <a:buNone/>
              <a:defRPr>
                <a:latin typeface="+mn-lt"/>
              </a:defRPr>
            </a:lvl2pPr>
            <a:lvl3pPr marL="914400" indent="0">
              <a:buNone/>
              <a:defRPr>
                <a:latin typeface="+mn-lt"/>
              </a:defRPr>
            </a:lvl3pPr>
            <a:lvl4pPr marL="1371600" indent="0">
              <a:buNone/>
              <a:defRPr>
                <a:latin typeface="+mn-lt"/>
              </a:defRPr>
            </a:lvl4pPr>
            <a:lvl5pPr marL="1828800" indent="0">
              <a:buNone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3">
            <a:extLst>
              <a:ext uri="{FF2B5EF4-FFF2-40B4-BE49-F238E27FC236}">
                <a16:creationId xmlns:a16="http://schemas.microsoft.com/office/drawing/2014/main" id="{7536C149-3EFE-A94E-902D-57CED00B2C0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8CE9AC2A-20AD-8C48-B5EB-B5322BDBCDEE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11" name="Footer Placeholder 4">
            <a:extLst>
              <a:ext uri="{FF2B5EF4-FFF2-40B4-BE49-F238E27FC236}">
                <a16:creationId xmlns:a16="http://schemas.microsoft.com/office/drawing/2014/main" id="{53CA1E78-F17D-F34D-9F81-0DBF44F378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1FE54918-A625-F64F-A42E-A427E9B2D4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0945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98721" y="1684338"/>
            <a:ext cx="8594558" cy="2810460"/>
          </a:xfrm>
        </p:spPr>
        <p:txBody>
          <a:bodyPr>
            <a:noAutofit/>
          </a:bodyPr>
          <a:lstStyle>
            <a:lvl1pPr algn="ctr">
              <a:lnSpc>
                <a:spcPct val="100000"/>
              </a:lnSpc>
              <a:defRPr sz="46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C91C146-F9A8-9A4C-9508-8590923B8D9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81000" y="519405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322D6C2B-78AC-DD47-9289-067C968B06C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81813" y="4494213"/>
            <a:ext cx="3511550" cy="679450"/>
          </a:xfrm>
        </p:spPr>
        <p:txBody>
          <a:bodyPr>
            <a:noAutofit/>
          </a:bodyPr>
          <a:lstStyle>
            <a:lvl1pPr marL="0" indent="0" algn="r">
              <a:buNone/>
              <a:defRPr sz="2000">
                <a:solidFill>
                  <a:schemeClr val="bg1"/>
                </a:solidFill>
                <a:latin typeface="+mn-lt"/>
              </a:defRPr>
            </a:lvl1pPr>
            <a:lvl2pPr marL="457200" indent="0" algn="r">
              <a:buNone/>
              <a:defRPr sz="1800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 algn="r">
              <a:buNone/>
              <a:defRPr sz="1600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 algn="r">
              <a:buNone/>
              <a:defRPr sz="1400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7">
            <a:extLst>
              <a:ext uri="{FF2B5EF4-FFF2-40B4-BE49-F238E27FC236}">
                <a16:creationId xmlns:a16="http://schemas.microsoft.com/office/drawing/2014/main" id="{612193CD-03AD-D74D-A5CD-747A9B53F49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609104" y="3399692"/>
            <a:ext cx="1364297" cy="1094521"/>
          </a:xfrm>
        </p:spPr>
        <p:txBody>
          <a:bodyPr>
            <a:noAutofit/>
          </a:bodyPr>
          <a:lstStyle>
            <a:lvl1pPr marL="0" indent="0" algn="ctr">
              <a:buNone/>
              <a:defRPr sz="23900" b="1">
                <a:solidFill>
                  <a:schemeClr val="accent1">
                    <a:lumMod val="75000"/>
                  </a:schemeClr>
                </a:solidFill>
                <a:latin typeface="Tenorite" pitchFamily="2" charset="0"/>
              </a:defRPr>
            </a:lvl1pPr>
            <a:lvl2pPr marL="4572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2pPr>
            <a:lvl3pPr marL="9144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3pPr>
            <a:lvl4pPr marL="13716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4pPr>
            <a:lvl5pPr marL="1828800" indent="0">
              <a:buNone/>
              <a:defRPr b="1">
                <a:solidFill>
                  <a:schemeClr val="bg1"/>
                </a:solidFill>
                <a:latin typeface="Tenorite" pitchFamily="2" charset="0"/>
              </a:defRPr>
            </a:lvl5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4CF75428-5BE0-934D-BB71-675F8E23A386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>
            <a:extLst>
              <a:ext uri="{FF2B5EF4-FFF2-40B4-BE49-F238E27FC236}">
                <a16:creationId xmlns:a16="http://schemas.microsoft.com/office/drawing/2014/main" id="{28C225EC-F6EF-1144-834A-F0B91974AA41}"/>
              </a:ext>
            </a:extLst>
          </p:cNvPr>
          <p:cNvSpPr/>
          <p:nvPr userDrawn="1"/>
        </p:nvSpPr>
        <p:spPr>
          <a:xfrm>
            <a:off x="0" y="-1664"/>
            <a:ext cx="9857012" cy="6859664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1E40CEAF-B1BB-174E-A798-3BA60D9C04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8401624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0" name="Text Placeholder 28">
            <a:extLst>
              <a:ext uri="{FF2B5EF4-FFF2-40B4-BE49-F238E27FC236}">
                <a16:creationId xmlns:a16="http://schemas.microsoft.com/office/drawing/2014/main" id="{CC3A7E03-4F06-4380-90A1-845651EEA3C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2123351" y="2426400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1" name="Text Placeholder 28">
            <a:extLst>
              <a:ext uri="{FF2B5EF4-FFF2-40B4-BE49-F238E27FC236}">
                <a16:creationId xmlns:a16="http://schemas.microsoft.com/office/drawing/2014/main" id="{31AF5791-727B-438A-A7EF-5D132167C89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123350" y="2811646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7" name="Picture Placeholder 23">
            <a:extLst>
              <a:ext uri="{FF2B5EF4-FFF2-40B4-BE49-F238E27FC236}">
                <a16:creationId xmlns:a16="http://schemas.microsoft.com/office/drawing/2014/main" id="{9ABA5222-6FD6-405B-8AC8-18022C36590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495813" y="2227758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2" name="Text Placeholder 28">
            <a:extLst>
              <a:ext uri="{FF2B5EF4-FFF2-40B4-BE49-F238E27FC236}">
                <a16:creationId xmlns:a16="http://schemas.microsoft.com/office/drawing/2014/main" id="{A1A33FCF-D2EB-478E-8679-428657895F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870817" y="242256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3" name="Text Placeholder 28">
            <a:extLst>
              <a:ext uri="{FF2B5EF4-FFF2-40B4-BE49-F238E27FC236}">
                <a16:creationId xmlns:a16="http://schemas.microsoft.com/office/drawing/2014/main" id="{55274EF8-F641-41B2-89C1-FD94AFA486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870816" y="280781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8" name="Picture Placeholder 23">
            <a:extLst>
              <a:ext uri="{FF2B5EF4-FFF2-40B4-BE49-F238E27FC236}">
                <a16:creationId xmlns:a16="http://schemas.microsoft.com/office/drawing/2014/main" id="{124DE785-775F-4AE4-94B3-FA728188EBA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0429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4" name="Text Placeholder 28">
            <a:extLst>
              <a:ext uri="{FF2B5EF4-FFF2-40B4-BE49-F238E27FC236}">
                <a16:creationId xmlns:a16="http://schemas.microsoft.com/office/drawing/2014/main" id="{5A429D4E-B795-4E55-852E-9E161F9EBD3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2123351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8">
            <a:extLst>
              <a:ext uri="{FF2B5EF4-FFF2-40B4-BE49-F238E27FC236}">
                <a16:creationId xmlns:a16="http://schemas.microsoft.com/office/drawing/2014/main" id="{41D297CB-52EE-4DE4-AEAC-CD4AAF2BF17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123350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9" name="Picture Placeholder 23">
            <a:extLst>
              <a:ext uri="{FF2B5EF4-FFF2-40B4-BE49-F238E27FC236}">
                <a16:creationId xmlns:a16="http://schemas.microsoft.com/office/drawing/2014/main" id="{F5694B35-7776-4DB9-9EB7-3AF076EC357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495813" y="4254273"/>
            <a:ext cx="1200374" cy="1201242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  <a:latin typeface="+mn-lt"/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6" name="Text Placeholder 28">
            <a:extLst>
              <a:ext uri="{FF2B5EF4-FFF2-40B4-BE49-F238E27FC236}">
                <a16:creationId xmlns:a16="http://schemas.microsoft.com/office/drawing/2014/main" id="{AD7B736B-3A10-499F-8F23-4437982C823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870817" y="4498793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7" name="Text Placeholder 28">
            <a:extLst>
              <a:ext uri="{FF2B5EF4-FFF2-40B4-BE49-F238E27FC236}">
                <a16:creationId xmlns:a16="http://schemas.microsoft.com/office/drawing/2014/main" id="{07165540-290D-4A38-87DE-F52B05BD6A1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70816" y="4884039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0C71211-4520-46A1-9487-4AE49C3239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1569803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9A85C5CA-AE29-AB4C-8F85-0373C72001D8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6356206-85FD-45F5-A1F7-128DB34C8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871106" y="6356350"/>
            <a:ext cx="4114800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3763F-C8CD-4BCB-9A0A-B10F000BC1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32334" y="6356350"/>
            <a:ext cx="1167495" cy="365125"/>
          </a:xfrm>
        </p:spPr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9" name="Freeform 18">
            <a:extLst>
              <a:ext uri="{FF2B5EF4-FFF2-40B4-BE49-F238E27FC236}">
                <a16:creationId xmlns:a16="http://schemas.microsoft.com/office/drawing/2014/main" id="{AAB3BC7E-B34F-EF47-B125-1574C5484E22}"/>
              </a:ext>
            </a:extLst>
          </p:cNvPr>
          <p:cNvSpPr/>
          <p:nvPr userDrawn="1"/>
        </p:nvSpPr>
        <p:spPr>
          <a:xfrm rot="16200000" flipV="1">
            <a:off x="9499940" y="355410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7CBC82D0-4F72-C649-8B7F-D4B087957B6C}"/>
              </a:ext>
            </a:extLst>
          </p:cNvPr>
          <p:cNvSpPr/>
          <p:nvPr userDrawn="1"/>
        </p:nvSpPr>
        <p:spPr>
          <a:xfrm flipH="1">
            <a:off x="10866436" y="1879977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5" name="Freeform 24">
            <a:extLst>
              <a:ext uri="{FF2B5EF4-FFF2-40B4-BE49-F238E27FC236}">
                <a16:creationId xmlns:a16="http://schemas.microsoft.com/office/drawing/2014/main" id="{9383F23A-D872-2A4C-B386-A9D269BE694D}"/>
              </a:ext>
            </a:extLst>
          </p:cNvPr>
          <p:cNvSpPr/>
          <p:nvPr userDrawn="1"/>
        </p:nvSpPr>
        <p:spPr>
          <a:xfrm>
            <a:off x="11024507" y="-1664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9221FFDB-AAE2-5943-97A1-82D66AE05DB4}"/>
              </a:ext>
            </a:extLst>
          </p:cNvPr>
          <p:cNvSpPr/>
          <p:nvPr userDrawn="1"/>
        </p:nvSpPr>
        <p:spPr>
          <a:xfrm>
            <a:off x="10334091" y="2737752"/>
            <a:ext cx="1380830" cy="138083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7" name="Freeform 26">
            <a:extLst>
              <a:ext uri="{FF2B5EF4-FFF2-40B4-BE49-F238E27FC236}">
                <a16:creationId xmlns:a16="http://schemas.microsoft.com/office/drawing/2014/main" id="{2E58EEF7-63CA-A845-BAC4-9D3BE05918B5}"/>
              </a:ext>
            </a:extLst>
          </p:cNvPr>
          <p:cNvSpPr/>
          <p:nvPr userDrawn="1"/>
        </p:nvSpPr>
        <p:spPr>
          <a:xfrm rot="16200000" flipH="1">
            <a:off x="10667432" y="5333432"/>
            <a:ext cx="1881641" cy="1167493"/>
          </a:xfrm>
          <a:custGeom>
            <a:avLst/>
            <a:gdLst>
              <a:gd name="connsiteX0" fmla="*/ 1881641 w 1881641"/>
              <a:gd name="connsiteY0" fmla="*/ 1167473 h 1167493"/>
              <a:gd name="connsiteX1" fmla="*/ 1881641 w 1881641"/>
              <a:gd name="connsiteY1" fmla="*/ 1167493 h 1167493"/>
              <a:gd name="connsiteX2" fmla="*/ 1167493 w 1881641"/>
              <a:gd name="connsiteY2" fmla="*/ 1167493 h 1167493"/>
              <a:gd name="connsiteX3" fmla="*/ 0 w 1881641"/>
              <a:gd name="connsiteY3" fmla="*/ 0 h 1167493"/>
              <a:gd name="connsiteX4" fmla="*/ 714149 w 1881641"/>
              <a:gd name="connsiteY4" fmla="*/ 0 h 1167493"/>
              <a:gd name="connsiteX5" fmla="*/ 1875614 w 1881641"/>
              <a:gd name="connsiteY5" fmla="*/ 1048124 h 1167493"/>
              <a:gd name="connsiteX6" fmla="*/ 1881641 w 1881641"/>
              <a:gd name="connsiteY6" fmla="*/ 1167473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881641" h="1167493">
                <a:moveTo>
                  <a:pt x="1881641" y="1167473"/>
                </a:moveTo>
                <a:lnTo>
                  <a:pt x="1881641" y="1167493"/>
                </a:lnTo>
                <a:lnTo>
                  <a:pt x="1167493" y="1167493"/>
                </a:lnTo>
                <a:cubicBezTo>
                  <a:pt x="522704" y="1167493"/>
                  <a:pt x="0" y="644789"/>
                  <a:pt x="0" y="0"/>
                </a:cubicBezTo>
                <a:lnTo>
                  <a:pt x="714149" y="0"/>
                </a:lnTo>
                <a:cubicBezTo>
                  <a:pt x="1318639" y="0"/>
                  <a:pt x="1815827" y="459408"/>
                  <a:pt x="1875614" y="1048124"/>
                </a:cubicBezTo>
                <a:lnTo>
                  <a:pt x="1881641" y="1167473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757A4624-D8ED-2E4B-AF8C-00DFA6A72D5F}"/>
              </a:ext>
            </a:extLst>
          </p:cNvPr>
          <p:cNvSpPr/>
          <p:nvPr userDrawn="1"/>
        </p:nvSpPr>
        <p:spPr>
          <a:xfrm flipV="1">
            <a:off x="9857012" y="3651505"/>
            <a:ext cx="1325563" cy="1325563"/>
          </a:xfrm>
          <a:custGeom>
            <a:avLst/>
            <a:gdLst>
              <a:gd name="connsiteX0" fmla="*/ 0 w 1167493"/>
              <a:gd name="connsiteY0" fmla="*/ 0 h 1167493"/>
              <a:gd name="connsiteX1" fmla="*/ 1167493 w 1167493"/>
              <a:gd name="connsiteY1" fmla="*/ 0 h 1167493"/>
              <a:gd name="connsiteX2" fmla="*/ 0 w 1167493"/>
              <a:gd name="connsiteY2" fmla="*/ 1167493 h 1167493"/>
              <a:gd name="connsiteX3" fmla="*/ 0 w 1167493"/>
              <a:gd name="connsiteY3" fmla="*/ 0 h 11674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7493" h="1167493">
                <a:moveTo>
                  <a:pt x="0" y="0"/>
                </a:moveTo>
                <a:lnTo>
                  <a:pt x="1167493" y="0"/>
                </a:lnTo>
                <a:cubicBezTo>
                  <a:pt x="522704" y="0"/>
                  <a:pt x="0" y="522704"/>
                  <a:pt x="0" y="1167493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DF312EF8-91BE-5946-BE31-8CFE107A2FEA}"/>
              </a:ext>
            </a:extLst>
          </p:cNvPr>
          <p:cNvSpPr/>
          <p:nvPr userDrawn="1"/>
        </p:nvSpPr>
        <p:spPr>
          <a:xfrm flipH="1" flipV="1">
            <a:off x="9857013" y="4976359"/>
            <a:ext cx="1167494" cy="1881641"/>
          </a:xfrm>
          <a:custGeom>
            <a:avLst/>
            <a:gdLst>
              <a:gd name="connsiteX0" fmla="*/ 1167473 w 1167494"/>
              <a:gd name="connsiteY0" fmla="*/ 0 h 1881641"/>
              <a:gd name="connsiteX1" fmla="*/ 1167493 w 1167494"/>
              <a:gd name="connsiteY1" fmla="*/ 0 h 1881641"/>
              <a:gd name="connsiteX2" fmla="*/ 1167493 w 1167494"/>
              <a:gd name="connsiteY2" fmla="*/ 714148 h 1881641"/>
              <a:gd name="connsiteX3" fmla="*/ 1166666 w 1167494"/>
              <a:gd name="connsiteY3" fmla="*/ 730534 h 1881641"/>
              <a:gd name="connsiteX4" fmla="*/ 1167494 w 1167494"/>
              <a:gd name="connsiteY4" fmla="*/ 730534 h 1881641"/>
              <a:gd name="connsiteX5" fmla="*/ 1167494 w 1167494"/>
              <a:gd name="connsiteY5" fmla="*/ 1378059 h 1881641"/>
              <a:gd name="connsiteX6" fmla="*/ 1167493 w 1167494"/>
              <a:gd name="connsiteY6" fmla="*/ 1378059 h 1881641"/>
              <a:gd name="connsiteX7" fmla="*/ 1167493 w 1167494"/>
              <a:gd name="connsiteY7" fmla="*/ 1881641 h 1881641"/>
              <a:gd name="connsiteX8" fmla="*/ 0 w 1167494"/>
              <a:gd name="connsiteY8" fmla="*/ 1881641 h 1881641"/>
              <a:gd name="connsiteX9" fmla="*/ 0 w 1167494"/>
              <a:gd name="connsiteY9" fmla="*/ 1234116 h 1881641"/>
              <a:gd name="connsiteX10" fmla="*/ 0 w 1167494"/>
              <a:gd name="connsiteY10" fmla="*/ 1167492 h 1881641"/>
              <a:gd name="connsiteX11" fmla="*/ 1048124 w 1167494"/>
              <a:gd name="connsiteY11" fmla="*/ 6027 h 188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67494" h="1881641">
                <a:moveTo>
                  <a:pt x="1167473" y="0"/>
                </a:moveTo>
                <a:lnTo>
                  <a:pt x="1167493" y="0"/>
                </a:lnTo>
                <a:lnTo>
                  <a:pt x="1167493" y="714148"/>
                </a:lnTo>
                <a:lnTo>
                  <a:pt x="1166666" y="730534"/>
                </a:lnTo>
                <a:lnTo>
                  <a:pt x="1167494" y="730534"/>
                </a:lnTo>
                <a:lnTo>
                  <a:pt x="1167494" y="1378059"/>
                </a:lnTo>
                <a:lnTo>
                  <a:pt x="1167493" y="1378059"/>
                </a:lnTo>
                <a:lnTo>
                  <a:pt x="1167493" y="1881641"/>
                </a:lnTo>
                <a:lnTo>
                  <a:pt x="0" y="1881641"/>
                </a:lnTo>
                <a:lnTo>
                  <a:pt x="0" y="1234116"/>
                </a:lnTo>
                <a:lnTo>
                  <a:pt x="0" y="1167492"/>
                </a:lnTo>
                <a:cubicBezTo>
                  <a:pt x="0" y="563002"/>
                  <a:pt x="459408" y="65814"/>
                  <a:pt x="1048124" y="6027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4419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ole team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le 1">
            <a:extLst>
              <a:ext uri="{FF2B5EF4-FFF2-40B4-BE49-F238E27FC236}">
                <a16:creationId xmlns:a16="http://schemas.microsoft.com/office/drawing/2014/main" id="{6825B690-1AD7-4243-AC42-D2CF19B7B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0430" y="381000"/>
            <a:ext cx="10678142" cy="1325563"/>
          </a:xfrm>
        </p:spPr>
        <p:txBody>
          <a:bodyPr lIns="0" anchor="b">
            <a:noAutofit/>
          </a:bodyPr>
          <a:lstStyle>
            <a:lvl1pPr>
              <a:defRPr sz="4800" b="1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5E48B363-63E8-4F17-842B-53AD935A652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0429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1" name="Text Placeholder 28">
            <a:extLst>
              <a:ext uri="{FF2B5EF4-FFF2-40B4-BE49-F238E27FC236}">
                <a16:creationId xmlns:a16="http://schemas.microsoft.com/office/drawing/2014/main" id="{1825005B-0520-EC49-9A5C-554CB700387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50430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2" name="Text Placeholder 28">
            <a:extLst>
              <a:ext uri="{FF2B5EF4-FFF2-40B4-BE49-F238E27FC236}">
                <a16:creationId xmlns:a16="http://schemas.microsoft.com/office/drawing/2014/main" id="{B6697B92-AF89-2C46-BC1E-6CB47E8EA42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50429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3" name="Picture Placeholder 23">
            <a:extLst>
              <a:ext uri="{FF2B5EF4-FFF2-40B4-BE49-F238E27FC236}">
                <a16:creationId xmlns:a16="http://schemas.microsoft.com/office/drawing/2014/main" id="{FA9FEBB0-45F1-DF45-89C4-B343F8B20BA0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54939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4" name="Text Placeholder 28">
            <a:extLst>
              <a:ext uri="{FF2B5EF4-FFF2-40B4-BE49-F238E27FC236}">
                <a16:creationId xmlns:a16="http://schemas.microsoft.com/office/drawing/2014/main" id="{EF331731-A7FC-C245-A9C1-0B1A2E994DB6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4939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5" name="Text Placeholder 28">
            <a:extLst>
              <a:ext uri="{FF2B5EF4-FFF2-40B4-BE49-F238E27FC236}">
                <a16:creationId xmlns:a16="http://schemas.microsoft.com/office/drawing/2014/main" id="{313B974E-E762-EE48-B2DF-C8F10DF7344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54939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6" name="Picture Placeholder 23">
            <a:extLst>
              <a:ext uri="{FF2B5EF4-FFF2-40B4-BE49-F238E27FC236}">
                <a16:creationId xmlns:a16="http://schemas.microsoft.com/office/drawing/2014/main" id="{8BA62E8C-79E6-D245-B706-FFB1E051B2D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348367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37" name="Text Placeholder 28">
            <a:extLst>
              <a:ext uri="{FF2B5EF4-FFF2-40B4-BE49-F238E27FC236}">
                <a16:creationId xmlns:a16="http://schemas.microsoft.com/office/drawing/2014/main" id="{4199EE50-5386-0446-8ADA-23C1B0D6EA4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348368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8" name="Text Placeholder 28">
            <a:extLst>
              <a:ext uri="{FF2B5EF4-FFF2-40B4-BE49-F238E27FC236}">
                <a16:creationId xmlns:a16="http://schemas.microsoft.com/office/drawing/2014/main" id="{478AB5CA-B5A5-934D-BF51-1485953A703D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48367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39" name="Picture Placeholder 23">
            <a:extLst>
              <a:ext uri="{FF2B5EF4-FFF2-40B4-BE49-F238E27FC236}">
                <a16:creationId xmlns:a16="http://schemas.microsoft.com/office/drawing/2014/main" id="{3D78BE06-1FC7-3C43-BD15-F4137B564B58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47335" y="2068734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0" name="Text Placeholder 28">
            <a:extLst>
              <a:ext uri="{FF2B5EF4-FFF2-40B4-BE49-F238E27FC236}">
                <a16:creationId xmlns:a16="http://schemas.microsoft.com/office/drawing/2014/main" id="{14F01FCC-4797-0343-8739-20331C751C1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147336" y="2994545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1" name="Text Placeholder 28">
            <a:extLst>
              <a:ext uri="{FF2B5EF4-FFF2-40B4-BE49-F238E27FC236}">
                <a16:creationId xmlns:a16="http://schemas.microsoft.com/office/drawing/2014/main" id="{33FBE6CA-EC7A-1A4B-ADA3-6B78F2DE09C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147335" y="3379791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2" name="Picture Placeholder 23">
            <a:extLst>
              <a:ext uri="{FF2B5EF4-FFF2-40B4-BE49-F238E27FC236}">
                <a16:creationId xmlns:a16="http://schemas.microsoft.com/office/drawing/2014/main" id="{6DD7CCE4-AD48-B64F-909E-F88961FBDFC5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750429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3" name="Text Placeholder 28">
            <a:extLst>
              <a:ext uri="{FF2B5EF4-FFF2-40B4-BE49-F238E27FC236}">
                <a16:creationId xmlns:a16="http://schemas.microsoft.com/office/drawing/2014/main" id="{C076E7E2-3D95-EA47-BF86-444615F1F141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50430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8">
            <a:extLst>
              <a:ext uri="{FF2B5EF4-FFF2-40B4-BE49-F238E27FC236}">
                <a16:creationId xmlns:a16="http://schemas.microsoft.com/office/drawing/2014/main" id="{612499D2-373C-3940-97A5-FCA8B245BE4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50429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5" name="Picture Placeholder 23">
            <a:extLst>
              <a:ext uri="{FF2B5EF4-FFF2-40B4-BE49-F238E27FC236}">
                <a16:creationId xmlns:a16="http://schemas.microsoft.com/office/drawing/2014/main" id="{24B34D6D-4F7E-3942-B8D7-9970BDE53C10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354939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6" name="Text Placeholder 28">
            <a:extLst>
              <a:ext uri="{FF2B5EF4-FFF2-40B4-BE49-F238E27FC236}">
                <a16:creationId xmlns:a16="http://schemas.microsoft.com/office/drawing/2014/main" id="{D34EDB1D-7E85-D242-B6AE-F6D6907D325A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354939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7" name="Text Placeholder 28">
            <a:extLst>
              <a:ext uri="{FF2B5EF4-FFF2-40B4-BE49-F238E27FC236}">
                <a16:creationId xmlns:a16="http://schemas.microsoft.com/office/drawing/2014/main" id="{3E3BFFF0-114B-6D42-B5E0-8020AC2E26B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354939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8" name="Picture Placeholder 23">
            <a:extLst>
              <a:ext uri="{FF2B5EF4-FFF2-40B4-BE49-F238E27FC236}">
                <a16:creationId xmlns:a16="http://schemas.microsoft.com/office/drawing/2014/main" id="{EB4488EE-E854-724E-95AE-B9943EE249EA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6348367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9" name="Text Placeholder 28">
            <a:extLst>
              <a:ext uri="{FF2B5EF4-FFF2-40B4-BE49-F238E27FC236}">
                <a16:creationId xmlns:a16="http://schemas.microsoft.com/office/drawing/2014/main" id="{C5551B4D-583E-D644-9069-EC096CE76F5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6348368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0" name="Text Placeholder 28">
            <a:extLst>
              <a:ext uri="{FF2B5EF4-FFF2-40B4-BE49-F238E27FC236}">
                <a16:creationId xmlns:a16="http://schemas.microsoft.com/office/drawing/2014/main" id="{E30C4783-1643-2243-BB4F-E99E04D9216B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6348367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23">
            <a:extLst>
              <a:ext uri="{FF2B5EF4-FFF2-40B4-BE49-F238E27FC236}">
                <a16:creationId xmlns:a16="http://schemas.microsoft.com/office/drawing/2014/main" id="{7BBADCE0-02E8-3249-8CBA-17D3783DFE70}"/>
              </a:ext>
            </a:extLst>
          </p:cNvPr>
          <p:cNvSpPr>
            <a:spLocks noGrp="1"/>
          </p:cNvSpPr>
          <p:nvPr>
            <p:ph type="pic" sz="quarter" idx="46"/>
          </p:nvPr>
        </p:nvSpPr>
        <p:spPr>
          <a:xfrm>
            <a:off x="9147335" y="4118551"/>
            <a:ext cx="904987" cy="905641"/>
          </a:xfrm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2" name="Text Placeholder 28">
            <a:extLst>
              <a:ext uri="{FF2B5EF4-FFF2-40B4-BE49-F238E27FC236}">
                <a16:creationId xmlns:a16="http://schemas.microsoft.com/office/drawing/2014/main" id="{8D294C40-97E4-FF4F-8A02-10FC7D0EE8B0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9147336" y="5044362"/>
            <a:ext cx="2281237" cy="347662"/>
          </a:xfrm>
        </p:spPr>
        <p:txBody>
          <a:bodyPr lIns="0" tIns="0" rIns="0" bIns="0" anchor="b" anchorCtr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 b="1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53" name="Text Placeholder 28">
            <a:extLst>
              <a:ext uri="{FF2B5EF4-FFF2-40B4-BE49-F238E27FC236}">
                <a16:creationId xmlns:a16="http://schemas.microsoft.com/office/drawing/2014/main" id="{8B38241F-01B5-574C-A827-67C6352C463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147335" y="5429608"/>
            <a:ext cx="2281237" cy="347662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 spc="2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0445668-2DC5-E84C-8B16-922BC95F13F2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75594855-01E8-5A4B-B2B8-E2ECEF879100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22" name="Footer Placeholder 21">
            <a:extLst>
              <a:ext uri="{FF2B5EF4-FFF2-40B4-BE49-F238E27FC236}">
                <a16:creationId xmlns:a16="http://schemas.microsoft.com/office/drawing/2014/main" id="{D9227732-A878-814C-8621-64ED1B2CCF9F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3" name="Slide Number Placeholder 22">
            <a:extLst>
              <a:ext uri="{FF2B5EF4-FFF2-40B4-BE49-F238E27FC236}">
                <a16:creationId xmlns:a16="http://schemas.microsoft.com/office/drawing/2014/main" id="{CE9F02AC-6DFB-0C47-BC8E-4B0594007F33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>
            <a:noAutofit/>
          </a:bodyPr>
          <a:lstStyle>
            <a:lvl1pPr>
              <a:defRPr>
                <a:solidFill>
                  <a:schemeClr val="accent3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5721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381000"/>
            <a:ext cx="11430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81000" y="1825625"/>
            <a:ext cx="114300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D77A09-15C2-4E47-948E-AACAFCA47D4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B562DF68-3089-814D-8A14-C651FE91885E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567522-C3B6-46EB-A361-BEC2510B00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DC57CF0-034F-450D-937C-718D5AF1A0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78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200">
                <a:solidFill>
                  <a:schemeClr val="tx2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9" r:id="rId4"/>
    <p:sldLayoutId id="2147483660" r:id="rId5"/>
    <p:sldLayoutId id="2147483661" r:id="rId6"/>
    <p:sldLayoutId id="2147483654" r:id="rId7"/>
    <p:sldLayoutId id="2147483658" r:id="rId8"/>
    <p:sldLayoutId id="2147483662" r:id="rId9"/>
    <p:sldLayoutId id="2147483663" r:id="rId10"/>
    <p:sldLayoutId id="2147483664" r:id="rId11"/>
    <p:sldLayoutId id="2147483665" r:id="rId12"/>
    <p:sldLayoutId id="2147483666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40" userDrawn="1">
          <p15:clr>
            <a:srgbClr val="547EBF"/>
          </p15:clr>
        </p15:guide>
        <p15:guide id="4" orient="horz" pos="240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7" pos="3960" userDrawn="1">
          <p15:clr>
            <a:srgbClr val="547EBF"/>
          </p15:clr>
        </p15:guide>
        <p15:guide id="8" pos="3720" userDrawn="1">
          <p15:clr>
            <a:srgbClr val="547EBF"/>
          </p15:clr>
        </p15:guide>
        <p15:guide id="9" pos="2112" userDrawn="1">
          <p15:clr>
            <a:srgbClr val="547EBF"/>
          </p15:clr>
        </p15:guide>
        <p15:guide id="10" pos="1848" userDrawn="1">
          <p15:clr>
            <a:srgbClr val="547EBF"/>
          </p15:clr>
        </p15:guide>
        <p15:guide id="11" pos="5568" userDrawn="1">
          <p15:clr>
            <a:srgbClr val="547EBF"/>
          </p15:clr>
        </p15:guide>
        <p15:guide id="12" pos="5832" userDrawn="1">
          <p15:clr>
            <a:srgbClr val="547EBF"/>
          </p15:clr>
        </p15:guide>
        <p15:guide id="13" pos="4968" userDrawn="1">
          <p15:clr>
            <a:srgbClr val="9FCC3B"/>
          </p15:clr>
        </p15:guide>
        <p15:guide id="14" pos="5208" userDrawn="1">
          <p15:clr>
            <a:srgbClr val="9FCC3B"/>
          </p15:clr>
        </p15:guide>
        <p15:guide id="15" pos="2712" userDrawn="1">
          <p15:clr>
            <a:srgbClr val="9FCC3B"/>
          </p15:clr>
        </p15:guide>
        <p15:guide id="16" pos="2472" userDrawn="1">
          <p15:clr>
            <a:srgbClr val="9FCC3B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public.tableau.com/views/CardHolderSpendinganalysis/Dashboard1?:language=en-US&amp;:display_count=n&amp;:origin=viz_share_link" TargetMode="Externa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linkedin.com/in/mayank-porwal-india" TargetMode="Externa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3" y="1122363"/>
            <a:ext cx="7096933" cy="2387600"/>
          </a:xfrm>
        </p:spPr>
        <p:txBody>
          <a:bodyPr/>
          <a:lstStyle/>
          <a:p>
            <a:r>
              <a:rPr lang="en-US" dirty="0"/>
              <a:t>Credit Card Purchase Trend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68D447-28D3-4F5F-B2DC-FD67E90158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3" y="3602038"/>
            <a:ext cx="9500507" cy="806675"/>
          </a:xfrm>
        </p:spPr>
        <p:txBody>
          <a:bodyPr/>
          <a:lstStyle/>
          <a:p>
            <a:r>
              <a:rPr lang="en-US" dirty="0"/>
              <a:t>Mayank Porwal</a:t>
            </a:r>
          </a:p>
        </p:txBody>
      </p:sp>
    </p:spTree>
    <p:extLst>
      <p:ext uri="{BB962C8B-B14F-4D97-AF65-F5344CB8AC3E}">
        <p14:creationId xmlns:p14="http://schemas.microsoft.com/office/powerpoint/2010/main" val="22593088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F379DF-59FA-936E-49E5-5A1D0F395F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8002" y="136525"/>
            <a:ext cx="9779183" cy="771829"/>
          </a:xfrm>
        </p:spPr>
        <p:txBody>
          <a:bodyPr/>
          <a:lstStyle/>
          <a:p>
            <a:r>
              <a:rPr lang="en-US" dirty="0"/>
              <a:t>Snap-Shot of </a:t>
            </a:r>
            <a:r>
              <a:rPr lang="en-US" dirty="0" err="1"/>
              <a:t>DashBoard</a:t>
            </a:r>
            <a:endParaRPr lang="en-IN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F3B4BD-A296-3AE5-65EC-4B37CB313AA9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B103E64-1627-9140-8127-1849FED275E1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7F52A2-4D24-6293-DE70-C3A2777EA6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pPr fontAlgn="auto"/>
            <a:r>
              <a:rPr lang="en-US" i="0" dirty="0">
                <a:effectLst/>
              </a:rPr>
              <a:t>Credit Card Purchase Trend Analysis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6842679-A56A-2517-FB7A-E1B578F5C2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7" name="Content Placeholder 16">
            <a:hlinkClick r:id="rId2"/>
            <a:extLst>
              <a:ext uri="{FF2B5EF4-FFF2-40B4-BE49-F238E27FC236}">
                <a16:creationId xmlns:a16="http://schemas.microsoft.com/office/drawing/2014/main" id="{EE691F58-57E6-16A2-6E38-E7D3B6BC83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720544" y="1047491"/>
            <a:ext cx="9283666" cy="5219511"/>
          </a:xfrm>
        </p:spPr>
      </p:pic>
    </p:spTree>
    <p:extLst>
      <p:ext uri="{BB962C8B-B14F-4D97-AF65-F5344CB8AC3E}">
        <p14:creationId xmlns:p14="http://schemas.microsoft.com/office/powerpoint/2010/main" val="3430938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1A202-23A3-4F3A-AA92-0172C8D2DA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Summary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43E7C-A74D-4CB3-844B-51917C88C9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clearly see fall in spending using credit in last couple of months.</a:t>
            </a:r>
          </a:p>
          <a:p>
            <a:r>
              <a:rPr lang="en-US" dirty="0"/>
              <a:t>Also Female contribute more to total spending using Credit Card so they can be good customer segment to be targeted </a:t>
            </a:r>
          </a:p>
          <a:p>
            <a:r>
              <a:rPr lang="en-US" dirty="0"/>
              <a:t>Sales across different cities is not distributed, 80% spendings are done by customers living in Top 12 cities of India.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738329-E174-7440-8FD5-179A15324C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7FA0C2EE-8499-394A-A22C-DABDB4752AEE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FD8152-D9C3-204A-9444-45CD4F180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Credit Card Purchase Trend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5B7362-01DC-0E4C-9B34-0DF3FD449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50706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AE308-3076-43DB-B834-DA0B0AE19A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122363"/>
            <a:ext cx="6220278" cy="2387600"/>
          </a:xfrm>
        </p:spPr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BC2CE0-8806-4B2A-A10A-32984D3174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883392"/>
            <a:ext cx="6220278" cy="2247219"/>
          </a:xfrm>
        </p:spPr>
        <p:txBody>
          <a:bodyPr>
            <a:normAutofit/>
          </a:bodyPr>
          <a:lstStyle/>
          <a:p>
            <a:r>
              <a:rPr lang="en-US" dirty="0"/>
              <a:t>Mayank Porwal​</a:t>
            </a:r>
          </a:p>
          <a:p>
            <a:r>
              <a:rPr lang="en-IN" sz="2000" b="0" i="0" dirty="0">
                <a:effectLst/>
                <a:latin typeface="-apple-system"/>
                <a:hlinkClick r:id="rId2"/>
              </a:rPr>
              <a:t>https://www.linkedin.com/in/mayank-porwal-india</a:t>
            </a:r>
            <a:r>
              <a:rPr lang="en-IN" sz="2000" b="0" i="0" dirty="0">
                <a:effectLst/>
                <a:latin typeface="-apple-system"/>
              </a:rPr>
              <a:t> 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261845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DF434-28DB-4621-A497-D62C41CE0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788C46-D0BC-4307-AE55-7601A139E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3" y="2017467"/>
            <a:ext cx="9779182" cy="336681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Introduction</a:t>
            </a:r>
          </a:p>
          <a:p>
            <a:r>
              <a:rPr lang="en-US" dirty="0"/>
              <a:t>Primary goals</a:t>
            </a:r>
          </a:p>
          <a:p>
            <a:r>
              <a:rPr lang="en-US" dirty="0"/>
              <a:t>Insights/Trend analysis </a:t>
            </a:r>
          </a:p>
          <a:p>
            <a:r>
              <a:rPr lang="en-US" dirty="0"/>
              <a:t>Dashboard</a:t>
            </a:r>
          </a:p>
          <a:p>
            <a:r>
              <a:rPr lang="en-US" dirty="0"/>
              <a:t>Summary</a:t>
            </a:r>
          </a:p>
          <a:p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39303D-13C0-6A41-947A-F998CC47B3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495D8227-9DE4-4D42-8C1B-E10C828BC634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09FEB4-4C5C-EB43-9696-7B42453DB7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Credit Card Purchase Trend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D470D0-6D64-5E42-9515-048F8779CD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608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543F67-9C70-4748-8C0C-3A7863422F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2" y="381000"/>
            <a:ext cx="9779183" cy="1325563"/>
          </a:xfrm>
        </p:spPr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371F2-DBA5-415A-82C8-651F587B85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67492" y="2653167"/>
            <a:ext cx="9779183" cy="343648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In this presentation we will analyze about what are the trends of the purchases made using credit card over a period (Oct-2013 to May-2015)</a:t>
            </a:r>
          </a:p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dirty="0"/>
              <a:t>With data such that Customer’s gender, date of spending, city, card type used, expense type, amount of spending for usage.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056174-CBC5-7B48-9681-7DDAC4233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E1707CF3-9BC4-A745-ACDA-A73543D800FE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93FA18-50D6-0344-B477-1D7C91CF40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Credit Card Purchase Trend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4C72D2-EFDF-844A-8472-CB49A59B1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06318" y="6356350"/>
            <a:ext cx="1604682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97991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0295B-54B9-4937-90E3-BAB9CE69E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67494" y="1059400"/>
            <a:ext cx="6245912" cy="2387600"/>
          </a:xfrm>
        </p:spPr>
        <p:txBody>
          <a:bodyPr/>
          <a:lstStyle/>
          <a:p>
            <a:r>
              <a:rPr lang="en-US" dirty="0"/>
              <a:t>Primary goals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1A6D85-3837-435F-A342-5A3F98172B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67494" y="3539075"/>
            <a:ext cx="6245912" cy="140610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Trend of Spendings using Data</a:t>
            </a:r>
          </a:p>
        </p:txBody>
      </p:sp>
    </p:spTree>
    <p:extLst>
      <p:ext uri="{BB962C8B-B14F-4D97-AF65-F5344CB8AC3E}">
        <p14:creationId xmlns:p14="http://schemas.microsoft.com/office/powerpoint/2010/main" val="3446797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3047E-FBFD-4F79-BCA5-10E69740F0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5348" y="280265"/>
            <a:ext cx="9779183" cy="858424"/>
          </a:xfrm>
        </p:spPr>
        <p:txBody>
          <a:bodyPr/>
          <a:lstStyle/>
          <a:p>
            <a:r>
              <a:rPr lang="en-US" dirty="0"/>
              <a:t>Monthly performance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B30D50-1377-244D-A1A4-32FB836C1F3A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C098A06B-52D8-C143-AE54-C8C950480C5A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926C73-F226-914E-AC56-BF3172765F9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Credit Card Purchase Trend Analysis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A86E01-62BB-5145-A6C3-515717DD32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6F75C845-D7CC-28BF-BC26-69C5F84AA7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9608214"/>
              </p:ext>
            </p:extLst>
          </p:nvPr>
        </p:nvGraphicFramePr>
        <p:xfrm>
          <a:off x="2172301" y="2167420"/>
          <a:ext cx="7847398" cy="393399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33E10EE6-04EE-3D52-CF58-ED7AE4CA18A5}"/>
              </a:ext>
            </a:extLst>
          </p:cNvPr>
          <p:cNvSpPr txBox="1"/>
          <p:nvPr/>
        </p:nvSpPr>
        <p:spPr>
          <a:xfrm>
            <a:off x="555348" y="1393622"/>
            <a:ext cx="10989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Big Dip has been observed in spending from April-2015 to May-2015 from 208M to  173M which is lowest.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That is around -17% when compared Month-on-Month Basis.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273869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256B7E-1633-44AB-8584-82DF5B726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3" y="405138"/>
            <a:ext cx="9779183" cy="778911"/>
          </a:xfrm>
        </p:spPr>
        <p:txBody>
          <a:bodyPr/>
          <a:lstStyle/>
          <a:p>
            <a:r>
              <a:rPr lang="en-US" dirty="0"/>
              <a:t>Expense Type - Spending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B64BEF-8367-144A-9F53-7A1282A325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2743200" cy="365125"/>
          </a:xfrm>
        </p:spPr>
        <p:txBody>
          <a:bodyPr/>
          <a:lstStyle/>
          <a:p>
            <a:fld id="{0B931EDA-BCF8-BB4B-B4D1-2CFE062FA080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D1986A-9AF9-5C45-BE85-20D5AA267A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Credit Card Purchase Trend Analysis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D448B0-743E-0045-8131-69B4EEC58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11" name="Chart 10">
            <a:extLst>
              <a:ext uri="{FF2B5EF4-FFF2-40B4-BE49-F238E27FC236}">
                <a16:creationId xmlns:a16="http://schemas.microsoft.com/office/drawing/2014/main" id="{EB3C1112-9D71-17B9-1F59-40CE0885A8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9390082"/>
              </p:ext>
            </p:extLst>
          </p:nvPr>
        </p:nvGraphicFramePr>
        <p:xfrm>
          <a:off x="1964929" y="2077495"/>
          <a:ext cx="6991613" cy="44651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338A8FCC-58F6-8B17-E571-62A98B23F53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1167493" y="1422593"/>
            <a:ext cx="7576720" cy="522514"/>
          </a:xfrm>
        </p:spPr>
        <p:txBody>
          <a:bodyPr/>
          <a:lstStyle/>
          <a:p>
            <a:r>
              <a:rPr lang="en-US" sz="1800" b="0" dirty="0">
                <a:latin typeface="+mn-lt"/>
              </a:rPr>
              <a:t>As see from pie chart below travel is less popular expense type where majorly Bills are paid using credit card while other categories have similar contributions</a:t>
            </a:r>
            <a:endParaRPr lang="en-IN" sz="1800" b="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63119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F75DE-8A44-4EC5-83C6-95BDDF10DF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967" y="364989"/>
            <a:ext cx="9779183" cy="833194"/>
          </a:xfrm>
        </p:spPr>
        <p:txBody>
          <a:bodyPr/>
          <a:lstStyle/>
          <a:p>
            <a:r>
              <a:rPr lang="en-US" dirty="0"/>
              <a:t>Gender Wise spending Habits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809DF5-56B4-304A-8777-BB8576005AF2}"/>
              </a:ext>
            </a:extLst>
          </p:cNvPr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699C8CE-7534-A244-ABE9-5BED2DFEFBDF}" type="datetime1">
              <a:rPr lang="en-US" smtClean="0"/>
              <a:t>1/16/2023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79A912-225F-BE40-9F3E-0255524448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US" dirty="0"/>
              <a:t>Credit Card Purchase Trend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B6C709-8794-DF4E-A15C-6E648F09DD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/>
          </a:p>
        </p:txBody>
      </p:sp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217AABBA-DC51-D2CE-9FEA-B67DADED1C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7834236"/>
              </p:ext>
            </p:extLst>
          </p:nvPr>
        </p:nvGraphicFramePr>
        <p:xfrm>
          <a:off x="7373735" y="2148905"/>
          <a:ext cx="5334000" cy="32567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65BBD50D-8AF8-1B4D-84F8-AE551A8D3253}"/>
              </a:ext>
            </a:extLst>
          </p:cNvPr>
          <p:cNvSpPr txBox="1"/>
          <p:nvPr/>
        </p:nvSpPr>
        <p:spPr>
          <a:xfrm>
            <a:off x="778967" y="1365420"/>
            <a:ext cx="7014534" cy="48236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Female spend more as compared to Male using Credit card as seen in Pie Chart 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Also when checked Avg. order amount for females is also more than male customers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r>
              <a:rPr lang="en-US" dirty="0"/>
              <a:t>Trend of Male spending more on Fuel exp type where as Female Spend more on Bills exp type is observed.</a:t>
            </a:r>
          </a:p>
          <a:p>
            <a:pPr marL="285750" indent="-285750">
              <a:lnSpc>
                <a:spcPct val="250000"/>
              </a:lnSpc>
              <a:buFont typeface="Arial" panose="020B0604020202020204" pitchFamily="34" charset="0"/>
              <a:buChar char="•"/>
            </a:pP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212917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B6389-2374-4677-B8BB-59410CCC32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1000" y="136525"/>
            <a:ext cx="11221637" cy="845344"/>
          </a:xfrm>
        </p:spPr>
        <p:txBody>
          <a:bodyPr>
            <a:normAutofit/>
          </a:bodyPr>
          <a:lstStyle/>
          <a:p>
            <a:r>
              <a:rPr lang="en-US" sz="4400" dirty="0"/>
              <a:t>Spending of Customers in Different Cities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E88D32-0135-7B4F-AD5F-EA1673D4676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01018" cy="365125"/>
          </a:xfrm>
        </p:spPr>
        <p:txBody>
          <a:bodyPr/>
          <a:lstStyle/>
          <a:p>
            <a:fld id="{D5E2F4D9-1A6B-894D-9E7D-8548C879BC04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EBF4ECF3-F211-3447-AF95-22487182EE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Credit Card Purchase Trend Analysis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6308D1AB-33EC-174A-AFF4-6B9718A863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6E559F8-292D-FFC5-5B65-5D80559D1289}"/>
              </a:ext>
            </a:extLst>
          </p:cNvPr>
          <p:cNvSpPr txBox="1"/>
          <p:nvPr/>
        </p:nvSpPr>
        <p:spPr>
          <a:xfrm>
            <a:off x="381000" y="981869"/>
            <a:ext cx="1069781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Here is the graph showing top 12 cities in terms of total spendings.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80% amount of the spending done using credit card users are from these 12 cities out of 987 cities in which customers using credit card are present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These are basically India’s big metropolitan cities that contributes to maximum spending done using credit card.</a:t>
            </a:r>
          </a:p>
        </p:txBody>
      </p:sp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9E969A9C-A180-34C2-A7B6-6E966B8DF0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42747063"/>
              </p:ext>
            </p:extLst>
          </p:nvPr>
        </p:nvGraphicFramePr>
        <p:xfrm>
          <a:off x="1143819" y="2385391"/>
          <a:ext cx="10087990" cy="38948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002092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F191A4-7839-4F63-B17C-7C366C594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67491" y="381000"/>
            <a:ext cx="9779183" cy="806231"/>
          </a:xfrm>
        </p:spPr>
        <p:txBody>
          <a:bodyPr/>
          <a:lstStyle/>
          <a:p>
            <a:r>
              <a:rPr lang="en-US" dirty="0"/>
              <a:t>Card Type - Spending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B9ED227-95A7-4B08-91FE-5E0EF0D41D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7491" y="2014693"/>
            <a:ext cx="4385967" cy="2828613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Silver Card type is most popular among customers also spending by this type of card is maximum after Signature and Platinum.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Also Gold Card Type is least popular among all card types.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5202033-17DD-3E4F-BB90-ADC6A1F0C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81000" y="6356350"/>
            <a:ext cx="1767114" cy="365125"/>
          </a:xfrm>
        </p:spPr>
        <p:txBody>
          <a:bodyPr/>
          <a:lstStyle/>
          <a:p>
            <a:fld id="{A42FF1E2-60E5-C540-AA54-7072D5406B0B}" type="datetime1">
              <a:rPr lang="en-US" smtClean="0"/>
              <a:pPr/>
              <a:t>1/16/2023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42ACFC2-B54A-8244-B5D9-4B1EC2EED59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Credit Card Purchase Trend Analysis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609FC03-B5BE-D846-993A-8E351C9509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153276" y="6356350"/>
            <a:ext cx="1657723" cy="365125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93A5D015-3FDD-A2BF-2FA8-E9BF200B34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69112501"/>
              </p:ext>
            </p:extLst>
          </p:nvPr>
        </p:nvGraphicFramePr>
        <p:xfrm>
          <a:off x="6541477" y="1939998"/>
          <a:ext cx="5032636" cy="34149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21508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Universal Color Block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68FF"/>
      </a:accent1>
      <a:accent2>
        <a:srgbClr val="DAE5EF"/>
      </a:accent2>
      <a:accent3>
        <a:srgbClr val="637183"/>
      </a:accent3>
      <a:accent4>
        <a:srgbClr val="434E5E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75">
      <a:majorFont>
        <a:latin typeface="Tenorite"/>
        <a:ea typeface=""/>
        <a:cs typeface=""/>
      </a:majorFont>
      <a:minorFont>
        <a:latin typeface="Tenorite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Universal Color Block_Win32_AP_v2" id="{3EA4D81A-EBDE-431D-8B15-A5A6F500D5A4}" vid="{8EBF5489-0BE1-418D-A69C-2193D304C7E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5334180-0405-413B-834A-44FA9E05ADB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D5BAB77-79E1-4739-AA51-10C9079186D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A615295-94F6-4CE2-A1B1-6B7E1DAA5AD6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Universal presentation</Template>
  <TotalTime>95</TotalTime>
  <Words>442</Words>
  <Application>Microsoft Office PowerPoint</Application>
  <PresentationFormat>Widescreen</PresentationFormat>
  <Paragraphs>67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-apple-system</vt:lpstr>
      <vt:lpstr>Arial</vt:lpstr>
      <vt:lpstr>Bahnschrift SemiBold</vt:lpstr>
      <vt:lpstr>Calibri</vt:lpstr>
      <vt:lpstr>Tenorite</vt:lpstr>
      <vt:lpstr>Wingdings</vt:lpstr>
      <vt:lpstr>Office Theme</vt:lpstr>
      <vt:lpstr>Credit Card Purchase Trend Analysis</vt:lpstr>
      <vt:lpstr>Agenda</vt:lpstr>
      <vt:lpstr>Introduction</vt:lpstr>
      <vt:lpstr>Primary goals</vt:lpstr>
      <vt:lpstr>Monthly performance</vt:lpstr>
      <vt:lpstr>Expense Type - Spending</vt:lpstr>
      <vt:lpstr>Gender Wise spending Habits</vt:lpstr>
      <vt:lpstr>Spending of Customers in Different Cities</vt:lpstr>
      <vt:lpstr>Card Type - Spending</vt:lpstr>
      <vt:lpstr>Snap-Shot of DashBoard</vt:lpstr>
      <vt:lpstr>Summary 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Credit Card Purchase Trend Analysis</dc:title>
  <dc:creator>Mayank Porwal</dc:creator>
  <cp:lastModifiedBy>Mayank Porwal</cp:lastModifiedBy>
  <cp:revision>3</cp:revision>
  <dcterms:created xsi:type="dcterms:W3CDTF">2023-01-13T17:10:20Z</dcterms:created>
  <dcterms:modified xsi:type="dcterms:W3CDTF">2023-01-16T11:01:29Z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